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1" r:id="rId1"/>
    <p:sldMasterId id="2147483677" r:id="rId2"/>
  </p:sldMasterIdLst>
  <p:notesMasterIdLst>
    <p:notesMasterId r:id="rId46"/>
  </p:notesMasterIdLst>
  <p:sldIdLst>
    <p:sldId id="256" r:id="rId3"/>
    <p:sldId id="526" r:id="rId4"/>
    <p:sldId id="788" r:id="rId5"/>
    <p:sldId id="787" r:id="rId6"/>
    <p:sldId id="811" r:id="rId7"/>
    <p:sldId id="824" r:id="rId8"/>
    <p:sldId id="826" r:id="rId9"/>
    <p:sldId id="825" r:id="rId10"/>
    <p:sldId id="829" r:id="rId11"/>
    <p:sldId id="830" r:id="rId12"/>
    <p:sldId id="762" r:id="rId13"/>
    <p:sldId id="806" r:id="rId14"/>
    <p:sldId id="796" r:id="rId15"/>
    <p:sldId id="793" r:id="rId16"/>
    <p:sldId id="744" r:id="rId17"/>
    <p:sldId id="795" r:id="rId18"/>
    <p:sldId id="805" r:id="rId19"/>
    <p:sldId id="791" r:id="rId20"/>
    <p:sldId id="789" r:id="rId21"/>
    <p:sldId id="798" r:id="rId22"/>
    <p:sldId id="799" r:id="rId23"/>
    <p:sldId id="813" r:id="rId24"/>
    <p:sldId id="807" r:id="rId25"/>
    <p:sldId id="802" r:id="rId26"/>
    <p:sldId id="790" r:id="rId27"/>
    <p:sldId id="800" r:id="rId28"/>
    <p:sldId id="801" r:id="rId29"/>
    <p:sldId id="808" r:id="rId30"/>
    <p:sldId id="815" r:id="rId31"/>
    <p:sldId id="818" r:id="rId32"/>
    <p:sldId id="819" r:id="rId33"/>
    <p:sldId id="809" r:id="rId34"/>
    <p:sldId id="827" r:id="rId35"/>
    <p:sldId id="828" r:id="rId36"/>
    <p:sldId id="739" r:id="rId37"/>
    <p:sldId id="820" r:id="rId38"/>
    <p:sldId id="821" r:id="rId39"/>
    <p:sldId id="822" r:id="rId40"/>
    <p:sldId id="823" r:id="rId41"/>
    <p:sldId id="764" r:id="rId42"/>
    <p:sldId id="758" r:id="rId43"/>
    <p:sldId id="559" r:id="rId44"/>
    <p:sldId id="786" r:id="rId45"/>
  </p:sldIdLst>
  <p:sldSz cx="12192000" cy="6858000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3F3F3"/>
    <a:srgbClr val="ED7D31"/>
    <a:srgbClr val="7CC14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022" autoAdjust="0"/>
    <p:restoredTop sz="94660"/>
  </p:normalViewPr>
  <p:slideViewPr>
    <p:cSldViewPr snapToGrid="0">
      <p:cViewPr varScale="1">
        <p:scale>
          <a:sx n="115" d="100"/>
          <a:sy n="115" d="100"/>
        </p:scale>
        <p:origin x="258" y="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heme" Target="theme/theme1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viewProps" Target="viewProps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notesMaster" Target="notesMasters/notesMaster1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1"/>
            <a:ext cx="3037840" cy="466434"/>
          </a:xfrm>
          <a:prstGeom prst="rect">
            <a:avLst/>
          </a:prstGeom>
        </p:spPr>
        <p:txBody>
          <a:bodyPr vert="horz" lIns="93159" tIns="46580" rIns="93159" bIns="4658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1"/>
            <a:ext cx="3037840" cy="466434"/>
          </a:xfrm>
          <a:prstGeom prst="rect">
            <a:avLst/>
          </a:prstGeom>
        </p:spPr>
        <p:txBody>
          <a:bodyPr vert="horz" lIns="93159" tIns="46580" rIns="93159" bIns="46580" rtlCol="0"/>
          <a:lstStyle>
            <a:lvl1pPr algn="r">
              <a:defRPr sz="1200"/>
            </a:lvl1pPr>
          </a:lstStyle>
          <a:p>
            <a:fld id="{275ACE3E-4677-4D2A-8335-43EAA8DD942C}" type="datetimeFigureOut">
              <a:rPr lang="en-US" smtClean="0"/>
              <a:t>6/2/2020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17550" y="1162050"/>
            <a:ext cx="5575300" cy="31369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59" tIns="46580" rIns="93159" bIns="4658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73892"/>
            <a:ext cx="5608320" cy="3660458"/>
          </a:xfrm>
          <a:prstGeom prst="rect">
            <a:avLst/>
          </a:prstGeom>
        </p:spPr>
        <p:txBody>
          <a:bodyPr vert="horz" lIns="93159" tIns="46580" rIns="93159" bIns="4658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8"/>
            <a:ext cx="3037840" cy="466433"/>
          </a:xfrm>
          <a:prstGeom prst="rect">
            <a:avLst/>
          </a:prstGeom>
        </p:spPr>
        <p:txBody>
          <a:bodyPr vert="horz" lIns="93159" tIns="46580" rIns="93159" bIns="4658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8"/>
            <a:ext cx="3037840" cy="466433"/>
          </a:xfrm>
          <a:prstGeom prst="rect">
            <a:avLst/>
          </a:prstGeom>
        </p:spPr>
        <p:txBody>
          <a:bodyPr vert="horz" lIns="93159" tIns="46580" rIns="93159" bIns="46580" rtlCol="0" anchor="b"/>
          <a:lstStyle>
            <a:lvl1pPr algn="r">
              <a:defRPr sz="1200"/>
            </a:lvl1pPr>
          </a:lstStyle>
          <a:p>
            <a:fld id="{FBE34CCC-53BC-49A1-8D08-101AE2531FD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801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5CCB98-3510-4669-8497-B9FF8151462B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32163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5CCB98-3510-4669-8497-B9FF8151462B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6635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5CCB98-3510-4669-8497-B9FF8151462B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9548744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55CCB98-3510-4669-8497-B9FF8151462B}" type="slidenum">
              <a:rPr lang="en-US" smtClean="0"/>
              <a:t>43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117977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3F7E3-C9E1-4352-82B8-4A699B25C8F4}" type="datetimeFigureOut">
              <a:rPr lang="en-US" smtClean="0"/>
              <a:t>6/2/2020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3EF0D-4F28-4729-8FF9-052F3AA7FE1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946869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3F7E3-C9E1-4352-82B8-4A699B25C8F4}" type="datetimeFigureOut">
              <a:rPr lang="en-US" smtClean="0"/>
              <a:t>6/2/2020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3EF0D-4F28-4729-8FF9-052F3AA7FE1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40977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3F7E3-C9E1-4352-82B8-4A699B25C8F4}" type="datetimeFigureOut">
              <a:rPr lang="en-US" smtClean="0"/>
              <a:t>6/2/2020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3EF0D-4F28-4729-8FF9-052F3AA7FE1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0155684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416" y="4494998"/>
            <a:ext cx="1117172" cy="111717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/>
          <p:cNvSpPr txBox="1"/>
          <p:nvPr userDrawn="1"/>
        </p:nvSpPr>
        <p:spPr>
          <a:xfrm>
            <a:off x="3771499" y="5746282"/>
            <a:ext cx="4649002" cy="620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15" dirty="0"/>
              <a:t>Crabtree, Rohrbaugh &amp; Associates</a:t>
            </a:r>
          </a:p>
          <a:p>
            <a:pPr algn="ctr"/>
            <a:r>
              <a:rPr lang="en-US" sz="1715" dirty="0"/>
              <a:t>www.cra-architects.com</a:t>
            </a:r>
          </a:p>
        </p:txBody>
      </p:sp>
    </p:spTree>
    <p:extLst>
      <p:ext uri="{BB962C8B-B14F-4D97-AF65-F5344CB8AC3E}">
        <p14:creationId xmlns:p14="http://schemas.microsoft.com/office/powerpoint/2010/main" val="635912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25308" y="4515440"/>
            <a:ext cx="7277714" cy="939510"/>
          </a:xfrm>
        </p:spPr>
        <p:txBody>
          <a:bodyPr anchor="b">
            <a:noAutofit/>
          </a:bodyPr>
          <a:lstStyle>
            <a:lvl1pPr algn="r">
              <a:defRPr sz="5294" b="1" spc="265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INTRODUCTION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181675"/>
            <a:ext cx="27432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0DCE7A-150F-4D18-AB70-1BF82DDDFA6D}" type="slidenum">
              <a:rPr lang="en-US" smtClean="0">
                <a:solidFill>
                  <a:srgbClr val="FFFFFF"/>
                </a:solidFill>
              </a:rPr>
              <a:pPr/>
              <a:t>‹#›</a:t>
            </a:fld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608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838200" y="324970"/>
            <a:ext cx="7315200" cy="61712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 rot="16200000">
            <a:off x="8068115" y="1961842"/>
            <a:ext cx="7102446" cy="19662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altLang="en-US" sz="12177" b="1" spc="529" dirty="0">
                <a:solidFill>
                  <a:srgbClr val="515151"/>
                </a:solidFill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6849710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Section Header">
    <p:bg>
      <p:bgPr>
        <a:solidFill>
          <a:srgbClr val="24242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625308" y="4515440"/>
            <a:ext cx="7277714" cy="939510"/>
          </a:xfrm>
        </p:spPr>
        <p:txBody>
          <a:bodyPr anchor="b">
            <a:noAutofit/>
          </a:bodyPr>
          <a:lstStyle>
            <a:lvl1pPr algn="r">
              <a:defRPr sz="6000" b="1" spc="300" baseline="0">
                <a:solidFill>
                  <a:schemeClr val="tx1"/>
                </a:solidFill>
                <a:latin typeface="+mn-lt"/>
              </a:defRPr>
            </a:lvl1pPr>
          </a:lstStyle>
          <a:p>
            <a:r>
              <a:rPr lang="en-US" dirty="0"/>
              <a:t>HEADER SLIDE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181674"/>
            <a:ext cx="2743200" cy="365125"/>
          </a:xfrm>
          <a:prstGeom prst="rect">
            <a:avLst/>
          </a:prstGeom>
        </p:spPr>
        <p:txBody>
          <a:bodyPr/>
          <a:lstStyle/>
          <a:p>
            <a:fld id="{C96C9789-C95D-45C5-860A-C63302F7B5F3}" type="datetimeFigureOut">
              <a:rPr lang="en-US" smtClean="0"/>
              <a:t>6/2/2020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20DCE7A-150F-4D18-AB70-1BF82DDDFA6D}" type="slidenum">
              <a:rPr lang="en-US" smtClean="0"/>
              <a:t>‹#›</a:t>
            </a:fld>
            <a:endParaRPr lang="en-US"/>
          </a:p>
        </p:txBody>
      </p:sp>
      <p:sp>
        <p:nvSpPr>
          <p:cNvPr id="3" name="Rectangle 2"/>
          <p:cNvSpPr/>
          <p:nvPr userDrawn="1"/>
        </p:nvSpPr>
        <p:spPr>
          <a:xfrm>
            <a:off x="0" y="5203596"/>
            <a:ext cx="12192000" cy="165440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8250224"/>
      </p:ext>
    </p:extLst>
  </p:cSld>
  <p:clrMapOvr>
    <a:masterClrMapping/>
  </p:clrMapOvr>
  <p:transition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09" b="14344"/>
          <a:stretch/>
        </p:blipFill>
        <p:spPr>
          <a:xfrm>
            <a:off x="-65464" y="-39756"/>
            <a:ext cx="12257466" cy="693353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17778" y="3142126"/>
            <a:ext cx="970559" cy="970559"/>
          </a:xfrm>
          <a:prstGeom prst="rect">
            <a:avLst/>
          </a:prstGeom>
          <a:ln w="3175">
            <a:solidFill>
              <a:schemeClr val="tx1"/>
            </a:solidFill>
          </a:ln>
        </p:spPr>
      </p:pic>
      <p:sp>
        <p:nvSpPr>
          <p:cNvPr id="10" name="TextBox 9"/>
          <p:cNvSpPr txBox="1"/>
          <p:nvPr userDrawn="1"/>
        </p:nvSpPr>
        <p:spPr>
          <a:xfrm>
            <a:off x="7445657" y="4169579"/>
            <a:ext cx="4114800" cy="36394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65" kern="1400" dirty="0"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rPr>
              <a:t>Crabtree, Rohrbaugh &amp; Associates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7179365" y="5666716"/>
            <a:ext cx="4647382" cy="924859"/>
          </a:xfrm>
        </p:spPr>
        <p:txBody>
          <a:bodyPr/>
          <a:lstStyle>
            <a:lvl1pPr marL="0" indent="0" algn="ctr">
              <a:buNone/>
              <a:defRPr sz="2224">
                <a:solidFill>
                  <a:schemeClr val="tx1"/>
                </a:solidFill>
              </a:defRPr>
            </a:lvl1pPr>
            <a:lvl2pPr marL="423605" indent="0" algn="ctr">
              <a:buNone/>
              <a:defRPr sz="1853"/>
            </a:lvl2pPr>
            <a:lvl3pPr marL="847210" indent="0" algn="ctr">
              <a:buNone/>
              <a:defRPr sz="1668"/>
            </a:lvl3pPr>
            <a:lvl4pPr marL="1270815" indent="0" algn="ctr">
              <a:buNone/>
              <a:defRPr sz="1482"/>
            </a:lvl4pPr>
            <a:lvl5pPr marL="1694420" indent="0" algn="ctr">
              <a:buNone/>
              <a:defRPr sz="1482"/>
            </a:lvl5pPr>
            <a:lvl6pPr marL="2118025" indent="0" algn="ctr">
              <a:buNone/>
              <a:defRPr sz="1482"/>
            </a:lvl6pPr>
            <a:lvl7pPr marL="2541630" indent="0" algn="ctr">
              <a:buNone/>
              <a:defRPr sz="1482"/>
            </a:lvl7pPr>
            <a:lvl8pPr marL="2965235" indent="0" algn="ctr">
              <a:buNone/>
              <a:defRPr sz="1482"/>
            </a:lvl8pPr>
            <a:lvl9pPr marL="3388840" indent="0" algn="ctr">
              <a:buNone/>
              <a:defRPr sz="1482"/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5" name="Title 14"/>
          <p:cNvSpPr>
            <a:spLocks noGrp="1"/>
          </p:cNvSpPr>
          <p:nvPr>
            <p:ph type="title" hasCustomPrompt="1"/>
          </p:nvPr>
        </p:nvSpPr>
        <p:spPr>
          <a:xfrm>
            <a:off x="7179364" y="4661648"/>
            <a:ext cx="4647382" cy="849583"/>
          </a:xfrm>
        </p:spPr>
        <p:txBody>
          <a:bodyPr>
            <a:noAutofit/>
          </a:bodyPr>
          <a:lstStyle>
            <a:lvl1pPr algn="ctr">
              <a:defRPr sz="353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536593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sz="half" idx="1"/>
          </p:nvPr>
        </p:nvSpPr>
        <p:spPr>
          <a:xfrm>
            <a:off x="838200" y="324970"/>
            <a:ext cx="7315200" cy="61712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 userDrawn="1"/>
        </p:nvSpPr>
        <p:spPr>
          <a:xfrm rot="16200000">
            <a:off x="8068115" y="1961842"/>
            <a:ext cx="7102446" cy="19662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defRPr/>
            </a:pPr>
            <a:r>
              <a:rPr lang="en-US" altLang="en-US" sz="12177" b="1" spc="529" dirty="0">
                <a:solidFill>
                  <a:srgbClr val="515151"/>
                </a:solidFill>
              </a:rPr>
              <a:t>AGENDA</a:t>
            </a:r>
          </a:p>
        </p:txBody>
      </p:sp>
    </p:spTree>
    <p:extLst>
      <p:ext uri="{BB962C8B-B14F-4D97-AF65-F5344CB8AC3E}">
        <p14:creationId xmlns:p14="http://schemas.microsoft.com/office/powerpoint/2010/main" val="790663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ransition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5203597"/>
            <a:ext cx="12192000" cy="165440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715" dirty="0"/>
          </a:p>
        </p:txBody>
      </p: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1088572" y="4348681"/>
            <a:ext cx="10885714" cy="1325563"/>
          </a:xfrm>
        </p:spPr>
        <p:txBody>
          <a:bodyPr>
            <a:noAutofit/>
          </a:bodyPr>
          <a:lstStyle>
            <a:lvl1pPr algn="r">
              <a:defRPr sz="5294" b="1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96402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171344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3F7E3-C9E1-4352-82B8-4A699B25C8F4}" type="datetimeFigureOut">
              <a:rPr lang="en-US" smtClean="0"/>
              <a:t>6/2/2020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3EF0D-4F28-4729-8FF9-052F3AA7FE1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141828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Backgroun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92650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>
            <a:spLocks noGrp="1"/>
          </p:cNvSpPr>
          <p:nvPr>
            <p:ph type="title" hasCustomPrompt="1"/>
          </p:nvPr>
        </p:nvSpPr>
        <p:spPr>
          <a:xfrm>
            <a:off x="6628191" y="311338"/>
            <a:ext cx="5297714" cy="405839"/>
          </a:xfrm>
        </p:spPr>
        <p:txBody>
          <a:bodyPr>
            <a:normAutofit/>
          </a:bodyPr>
          <a:lstStyle>
            <a:lvl1pPr algn="r">
              <a:defRPr sz="1588" b="0" spc="265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274814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 hasCustomPrompt="1"/>
          </p:nvPr>
        </p:nvSpPr>
        <p:spPr>
          <a:xfrm>
            <a:off x="6676572" y="365126"/>
            <a:ext cx="5297714" cy="833904"/>
          </a:xfrm>
        </p:spPr>
        <p:txBody>
          <a:bodyPr>
            <a:normAutofit/>
          </a:bodyPr>
          <a:lstStyle>
            <a:lvl1pPr algn="ctr">
              <a:defRPr sz="2824" b="1">
                <a:solidFill>
                  <a:srgbClr val="0070C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382307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entr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2"/>
          <p:cNvSpPr>
            <a:spLocks noGrp="1"/>
          </p:cNvSpPr>
          <p:nvPr>
            <p:ph idx="1" hasCustomPrompt="1"/>
          </p:nvPr>
        </p:nvSpPr>
        <p:spPr>
          <a:xfrm>
            <a:off x="278191" y="705971"/>
            <a:ext cx="11696095" cy="5434853"/>
          </a:xfrm>
        </p:spPr>
        <p:txBody>
          <a:bodyPr>
            <a:normAutofit/>
          </a:bodyPr>
          <a:lstStyle>
            <a:lvl1pPr marL="0" indent="0" algn="ctr">
              <a:buNone/>
              <a:defRPr sz="3883">
                <a:solidFill>
                  <a:schemeClr val="accent2"/>
                </a:solidFill>
              </a:defRPr>
            </a:lvl1pPr>
            <a:lvl2pPr marL="423605" indent="0" algn="ctr">
              <a:buNone/>
              <a:defRPr sz="3530">
                <a:solidFill>
                  <a:schemeClr val="accent2"/>
                </a:solidFill>
              </a:defRPr>
            </a:lvl2pPr>
            <a:lvl3pPr marL="847210" indent="0" algn="ctr">
              <a:buNone/>
              <a:defRPr sz="3177">
                <a:solidFill>
                  <a:schemeClr val="accent2"/>
                </a:solidFill>
              </a:defRPr>
            </a:lvl3pPr>
            <a:lvl4pPr marL="1270815" indent="0" algn="ctr">
              <a:buNone/>
              <a:defRPr sz="2824">
                <a:solidFill>
                  <a:schemeClr val="accent2"/>
                </a:solidFill>
              </a:defRPr>
            </a:lvl4pPr>
            <a:lvl5pPr marL="1694420" indent="0" algn="ctr">
              <a:buNone/>
              <a:defRPr sz="2824">
                <a:solidFill>
                  <a:schemeClr val="accent2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224270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Standard Content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039429" y="365126"/>
            <a:ext cx="4934857" cy="833904"/>
          </a:xfrm>
        </p:spPr>
        <p:txBody>
          <a:bodyPr>
            <a:normAutofit/>
          </a:bodyPr>
          <a:lstStyle>
            <a:lvl1pPr algn="ctr">
              <a:defRPr sz="2824" b="1">
                <a:solidFill>
                  <a:schemeClr val="accent2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39429" y="1490382"/>
            <a:ext cx="4934857" cy="5121088"/>
          </a:xfrm>
        </p:spPr>
        <p:txBody>
          <a:bodyPr>
            <a:normAutofit/>
          </a:bodyPr>
          <a:lstStyle>
            <a:lvl1pPr>
              <a:defRPr sz="3883"/>
            </a:lvl1pPr>
            <a:lvl2pPr>
              <a:defRPr sz="3530"/>
            </a:lvl2pPr>
            <a:lvl3pPr>
              <a:defRPr sz="3177"/>
            </a:lvl3pPr>
            <a:lvl4pPr>
              <a:defRPr sz="2824"/>
            </a:lvl4pPr>
            <a:lvl5pPr>
              <a:defRPr sz="2824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4646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andard Conten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>
            <a:spLocks noGrp="1"/>
          </p:cNvSpPr>
          <p:nvPr>
            <p:ph type="title" hasCustomPrompt="1"/>
          </p:nvPr>
        </p:nvSpPr>
        <p:spPr>
          <a:xfrm>
            <a:off x="6676572" y="365126"/>
            <a:ext cx="5297714" cy="833904"/>
          </a:xfrm>
        </p:spPr>
        <p:txBody>
          <a:bodyPr>
            <a:normAutofit/>
          </a:bodyPr>
          <a:lstStyle>
            <a:lvl1pPr algn="ctr">
              <a:defRPr sz="2824" b="1">
                <a:solidFill>
                  <a:srgbClr val="0070C0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676572" y="1490382"/>
            <a:ext cx="5297714" cy="5121088"/>
          </a:xfrm>
        </p:spPr>
        <p:txBody>
          <a:bodyPr>
            <a:normAutofit/>
          </a:bodyPr>
          <a:lstStyle>
            <a:lvl1pPr>
              <a:defRPr sz="3883"/>
            </a:lvl1pPr>
            <a:lvl2pPr>
              <a:defRPr sz="3530"/>
            </a:lvl2pPr>
            <a:lvl3pPr>
              <a:defRPr sz="3177"/>
            </a:lvl3pPr>
            <a:lvl4pPr>
              <a:defRPr sz="2824"/>
            </a:lvl4pPr>
            <a:lvl5pPr>
              <a:defRPr sz="2824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64899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roject Slide Option 1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8386762" y="1342364"/>
            <a:ext cx="3657600" cy="5067300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3530" baseline="30000"/>
            </a:lvl1pPr>
            <a:lvl2pPr>
              <a:defRPr sz="1765"/>
            </a:lvl2pPr>
            <a:lvl3pPr>
              <a:defRPr sz="1588"/>
            </a:lvl3pPr>
            <a:lvl4pPr>
              <a:defRPr sz="1412"/>
            </a:lvl4pPr>
            <a:lvl5pPr>
              <a:defRPr sz="1412"/>
            </a:lvl5pPr>
          </a:lstStyle>
          <a:p>
            <a:pPr lvl="0"/>
            <a:r>
              <a:rPr lang="en-US" dirty="0"/>
              <a:t>21st century design</a:t>
            </a:r>
          </a:p>
          <a:p>
            <a:pPr lvl="0"/>
            <a:r>
              <a:rPr lang="en-US" dirty="0"/>
              <a:t>800 students</a:t>
            </a:r>
          </a:p>
          <a:p>
            <a:pPr lvl="0"/>
            <a:r>
              <a:rPr lang="en-US" dirty="0"/>
              <a:t>Building Modernization</a:t>
            </a:r>
          </a:p>
          <a:p>
            <a:pPr lvl="0"/>
            <a:r>
              <a:rPr lang="en-US" dirty="0"/>
              <a:t>Flexible space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1"/>
          </p:nvPr>
        </p:nvSpPr>
        <p:spPr>
          <a:xfrm>
            <a:off x="0" y="0"/>
            <a:ext cx="8154988" cy="68580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2"/>
          </p:nvPr>
        </p:nvSpPr>
        <p:spPr>
          <a:xfrm>
            <a:off x="8386762" y="134194"/>
            <a:ext cx="3657600" cy="1001713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495901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Project Slide Option 1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8386762" y="1342364"/>
            <a:ext cx="3657600" cy="5067300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3530" baseline="30000"/>
            </a:lvl1pPr>
            <a:lvl2pPr>
              <a:defRPr sz="1765"/>
            </a:lvl2pPr>
            <a:lvl3pPr>
              <a:defRPr sz="1588"/>
            </a:lvl3pPr>
            <a:lvl4pPr>
              <a:defRPr sz="1412"/>
            </a:lvl4pPr>
            <a:lvl5pPr>
              <a:defRPr sz="1412"/>
            </a:lvl5pPr>
          </a:lstStyle>
          <a:p>
            <a:pPr lvl="0"/>
            <a:r>
              <a:rPr lang="en-US" dirty="0"/>
              <a:t>ZX</a:t>
            </a:r>
          </a:p>
        </p:txBody>
      </p:sp>
    </p:spTree>
    <p:extLst>
      <p:ext uri="{BB962C8B-B14F-4D97-AF65-F5344CB8AC3E}">
        <p14:creationId xmlns:p14="http://schemas.microsoft.com/office/powerpoint/2010/main" val="159254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Project Slide Option 1 Dar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0" hasCustomPrompt="1"/>
          </p:nvPr>
        </p:nvSpPr>
        <p:spPr>
          <a:xfrm>
            <a:off x="8386762" y="1342364"/>
            <a:ext cx="3657600" cy="5067300"/>
          </a:xfrm>
        </p:spPr>
        <p:txBody>
          <a:bodyPr>
            <a:normAutofit/>
          </a:bodyPr>
          <a:lstStyle>
            <a:lvl1pPr marL="0" indent="0">
              <a:lnSpc>
                <a:spcPct val="150000"/>
              </a:lnSpc>
              <a:buFont typeface="Arial" panose="020B0604020202020204" pitchFamily="34" charset="0"/>
              <a:buNone/>
              <a:defRPr sz="3530" baseline="30000"/>
            </a:lvl1pPr>
            <a:lvl2pPr>
              <a:defRPr sz="1765"/>
            </a:lvl2pPr>
            <a:lvl3pPr>
              <a:defRPr sz="1588"/>
            </a:lvl3pPr>
            <a:lvl4pPr>
              <a:defRPr sz="1412"/>
            </a:lvl4pPr>
            <a:lvl5pPr>
              <a:defRPr sz="1412"/>
            </a:lvl5pPr>
          </a:lstStyle>
          <a:p>
            <a:pPr lvl="0"/>
            <a:r>
              <a:rPr lang="en-US" dirty="0"/>
              <a:t>ZX</a:t>
            </a:r>
          </a:p>
        </p:txBody>
      </p:sp>
    </p:spTree>
    <p:extLst>
      <p:ext uri="{BB962C8B-B14F-4D97-AF65-F5344CB8AC3E}">
        <p14:creationId xmlns:p14="http://schemas.microsoft.com/office/powerpoint/2010/main" val="4060216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build="p">
        <p:tmplLst>
          <p:tmpl lvl="1">
            <p:tnLst>
              <p:par>
                <p:cTn presetID="10" presetClass="entr" presetSubtype="0" fill="hold" nodeType="after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7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7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37416" y="4494998"/>
            <a:ext cx="1117172" cy="1117172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" name="TextBox 2"/>
          <p:cNvSpPr txBox="1"/>
          <p:nvPr userDrawn="1"/>
        </p:nvSpPr>
        <p:spPr>
          <a:xfrm>
            <a:off x="3771499" y="5746282"/>
            <a:ext cx="4649002" cy="6201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715" dirty="0"/>
              <a:t>Crabtree, Rohrbaugh &amp; Associates</a:t>
            </a:r>
          </a:p>
          <a:p>
            <a:pPr algn="ctr"/>
            <a:r>
              <a:rPr lang="en-US" sz="1715" dirty="0"/>
              <a:t>www.cra-architects.com</a:t>
            </a:r>
          </a:p>
        </p:txBody>
      </p:sp>
    </p:spTree>
    <p:extLst>
      <p:ext uri="{BB962C8B-B14F-4D97-AF65-F5344CB8AC3E}">
        <p14:creationId xmlns:p14="http://schemas.microsoft.com/office/powerpoint/2010/main" val="1700831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3F7E3-C9E1-4352-82B8-4A699B25C8F4}" type="datetimeFigureOut">
              <a:rPr lang="en-US" smtClean="0"/>
              <a:t>6/2/2020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3EF0D-4F28-4729-8FF9-052F3AA7FE1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892877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3F7E3-C9E1-4352-82B8-4A699B25C8F4}" type="datetimeFigureOut">
              <a:rPr lang="en-US" smtClean="0"/>
              <a:t>6/2/2020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3EF0D-4F28-4729-8FF9-052F3AA7FE1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19105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3F7E3-C9E1-4352-82B8-4A699B25C8F4}" type="datetimeFigureOut">
              <a:rPr lang="en-US" smtClean="0"/>
              <a:t>6/2/2020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3EF0D-4F28-4729-8FF9-052F3AA7FE1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43663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3F7E3-C9E1-4352-82B8-4A699B25C8F4}" type="datetimeFigureOut">
              <a:rPr lang="en-US" smtClean="0"/>
              <a:t>6/2/2020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3EF0D-4F28-4729-8FF9-052F3AA7FE1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2057941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3F7E3-C9E1-4352-82B8-4A699B25C8F4}" type="datetimeFigureOut">
              <a:rPr lang="en-US" smtClean="0"/>
              <a:t>6/2/2020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3EF0D-4F28-4729-8FF9-052F3AA7FE1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86480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3F7E3-C9E1-4352-82B8-4A699B25C8F4}" type="datetimeFigureOut">
              <a:rPr lang="en-US" smtClean="0"/>
              <a:t>6/2/2020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3EF0D-4F28-4729-8FF9-052F3AA7FE1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1451999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8F3F7E3-C9E1-4352-82B8-4A699B25C8F4}" type="datetimeFigureOut">
              <a:rPr lang="en-US" smtClean="0"/>
              <a:t>6/2/2020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C93EF0D-4F28-4729-8FF9-052F3AA7FE1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856975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3.xml"/><Relationship Id="rId13" Type="http://schemas.openxmlformats.org/officeDocument/2006/relationships/slideLayout" Target="../slideLayouts/slideLayout28.xml"/><Relationship Id="rId3" Type="http://schemas.openxmlformats.org/officeDocument/2006/relationships/slideLayout" Target="../slideLayouts/slideLayout18.xml"/><Relationship Id="rId7" Type="http://schemas.openxmlformats.org/officeDocument/2006/relationships/slideLayout" Target="../slideLayouts/slideLayout22.xml"/><Relationship Id="rId12" Type="http://schemas.openxmlformats.org/officeDocument/2006/relationships/slideLayout" Target="../slideLayouts/slideLayout27.xml"/><Relationship Id="rId2" Type="http://schemas.openxmlformats.org/officeDocument/2006/relationships/slideLayout" Target="../slideLayouts/slideLayout17.xml"/><Relationship Id="rId1" Type="http://schemas.openxmlformats.org/officeDocument/2006/relationships/slideLayout" Target="../slideLayouts/slideLayout16.xml"/><Relationship Id="rId6" Type="http://schemas.openxmlformats.org/officeDocument/2006/relationships/slideLayout" Target="../slideLayouts/slideLayout21.xml"/><Relationship Id="rId11" Type="http://schemas.openxmlformats.org/officeDocument/2006/relationships/slideLayout" Target="../slideLayouts/slideLayout26.xml"/><Relationship Id="rId5" Type="http://schemas.openxmlformats.org/officeDocument/2006/relationships/slideLayout" Target="../slideLayouts/slideLayout20.xml"/><Relationship Id="rId15" Type="http://schemas.openxmlformats.org/officeDocument/2006/relationships/theme" Target="../theme/theme2.xml"/><Relationship Id="rId10" Type="http://schemas.openxmlformats.org/officeDocument/2006/relationships/slideLayout" Target="../slideLayouts/slideLayout25.xml"/><Relationship Id="rId4" Type="http://schemas.openxmlformats.org/officeDocument/2006/relationships/slideLayout" Target="../slideLayouts/slideLayout19.xml"/><Relationship Id="rId9" Type="http://schemas.openxmlformats.org/officeDocument/2006/relationships/slideLayout" Target="../slideLayouts/slideLayout24.xml"/><Relationship Id="rId14" Type="http://schemas.openxmlformats.org/officeDocument/2006/relationships/slideLayout" Target="../slideLayouts/slideLayout2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8F3F7E3-C9E1-4352-82B8-4A699B25C8F4}" type="datetimeFigureOut">
              <a:rPr lang="en-US" smtClean="0"/>
              <a:t>6/2/2020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C93EF0D-4F28-4729-8FF9-052F3AA7FE1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72377108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2" r:id="rId1"/>
    <p:sldLayoutId id="2147483663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  <p:sldLayoutId id="2147483672" r:id="rId11"/>
    <p:sldLayoutId id="2147483673" r:id="rId12"/>
    <p:sldLayoutId id="2147483674" r:id="rId13"/>
    <p:sldLayoutId id="2147483675" r:id="rId14"/>
    <p:sldLayoutId id="2147483692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85000"/>
            <a:lumOff val="1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1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973D2FA-7321-4AC1-80F6-16F0761EF1FF}" type="datetimeFigureOut">
              <a:rPr lang="en-US" smtClean="0"/>
              <a:t>6/2/2020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1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12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FA3CCC-F439-41BE-B37F-1C3024CAC644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38208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847210" rtl="0" eaLnBrk="1" latinLnBrk="0" hangingPunct="1">
        <a:lnSpc>
          <a:spcPct val="90000"/>
        </a:lnSpc>
        <a:spcBef>
          <a:spcPct val="0"/>
        </a:spcBef>
        <a:buNone/>
        <a:defRPr sz="4077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11802" indent="-211802" algn="l" defTabSz="847210" rtl="0" eaLnBrk="1" latinLnBrk="0" hangingPunct="1">
        <a:lnSpc>
          <a:spcPct val="90000"/>
        </a:lnSpc>
        <a:spcBef>
          <a:spcPts val="927"/>
        </a:spcBef>
        <a:buFont typeface="Arial" panose="020B0604020202020204" pitchFamily="34" charset="0"/>
        <a:buChar char="•"/>
        <a:defRPr sz="2594" kern="1200">
          <a:solidFill>
            <a:schemeClr val="tx1"/>
          </a:solidFill>
          <a:latin typeface="+mn-lt"/>
          <a:ea typeface="+mn-ea"/>
          <a:cs typeface="+mn-cs"/>
        </a:defRPr>
      </a:lvl1pPr>
      <a:lvl2pPr marL="635407" indent="-211802" algn="l" defTabSz="847210" rtl="0" eaLnBrk="1" latinLnBrk="0" hangingPunct="1">
        <a:lnSpc>
          <a:spcPct val="90000"/>
        </a:lnSpc>
        <a:spcBef>
          <a:spcPts val="463"/>
        </a:spcBef>
        <a:buFont typeface="Arial" panose="020B0604020202020204" pitchFamily="34" charset="0"/>
        <a:buChar char="•"/>
        <a:defRPr sz="2224" kern="1200">
          <a:solidFill>
            <a:schemeClr val="tx1"/>
          </a:solidFill>
          <a:latin typeface="+mn-lt"/>
          <a:ea typeface="+mn-ea"/>
          <a:cs typeface="+mn-cs"/>
        </a:defRPr>
      </a:lvl2pPr>
      <a:lvl3pPr marL="1059012" indent="-211802" algn="l" defTabSz="847210" rtl="0" eaLnBrk="1" latinLnBrk="0" hangingPunct="1">
        <a:lnSpc>
          <a:spcPct val="90000"/>
        </a:lnSpc>
        <a:spcBef>
          <a:spcPts val="463"/>
        </a:spcBef>
        <a:buFont typeface="Arial" panose="020B0604020202020204" pitchFamily="34" charset="0"/>
        <a:buChar char="•"/>
        <a:defRPr sz="1853" kern="1200">
          <a:solidFill>
            <a:schemeClr val="tx1"/>
          </a:solidFill>
          <a:latin typeface="+mn-lt"/>
          <a:ea typeface="+mn-ea"/>
          <a:cs typeface="+mn-cs"/>
        </a:defRPr>
      </a:lvl3pPr>
      <a:lvl4pPr marL="1482617" indent="-211802" algn="l" defTabSz="847210" rtl="0" eaLnBrk="1" latinLnBrk="0" hangingPunct="1">
        <a:lnSpc>
          <a:spcPct val="90000"/>
        </a:lnSpc>
        <a:spcBef>
          <a:spcPts val="463"/>
        </a:spcBef>
        <a:buFont typeface="Arial" panose="020B0604020202020204" pitchFamily="34" charset="0"/>
        <a:buChar char="•"/>
        <a:defRPr sz="1668" kern="1200">
          <a:solidFill>
            <a:schemeClr val="tx1"/>
          </a:solidFill>
          <a:latin typeface="+mn-lt"/>
          <a:ea typeface="+mn-ea"/>
          <a:cs typeface="+mn-cs"/>
        </a:defRPr>
      </a:lvl4pPr>
      <a:lvl5pPr marL="1906222" indent="-211802" algn="l" defTabSz="847210" rtl="0" eaLnBrk="1" latinLnBrk="0" hangingPunct="1">
        <a:lnSpc>
          <a:spcPct val="90000"/>
        </a:lnSpc>
        <a:spcBef>
          <a:spcPts val="463"/>
        </a:spcBef>
        <a:buFont typeface="Arial" panose="020B0604020202020204" pitchFamily="34" charset="0"/>
        <a:buChar char="•"/>
        <a:defRPr sz="1668" kern="1200">
          <a:solidFill>
            <a:schemeClr val="tx1"/>
          </a:solidFill>
          <a:latin typeface="+mn-lt"/>
          <a:ea typeface="+mn-ea"/>
          <a:cs typeface="+mn-cs"/>
        </a:defRPr>
      </a:lvl5pPr>
      <a:lvl6pPr marL="2329827" indent="-211802" algn="l" defTabSz="847210" rtl="0" eaLnBrk="1" latinLnBrk="0" hangingPunct="1">
        <a:lnSpc>
          <a:spcPct val="90000"/>
        </a:lnSpc>
        <a:spcBef>
          <a:spcPts val="463"/>
        </a:spcBef>
        <a:buFont typeface="Arial" panose="020B0604020202020204" pitchFamily="34" charset="0"/>
        <a:buChar char="•"/>
        <a:defRPr sz="1668" kern="1200">
          <a:solidFill>
            <a:schemeClr val="tx1"/>
          </a:solidFill>
          <a:latin typeface="+mn-lt"/>
          <a:ea typeface="+mn-ea"/>
          <a:cs typeface="+mn-cs"/>
        </a:defRPr>
      </a:lvl6pPr>
      <a:lvl7pPr marL="2753432" indent="-211802" algn="l" defTabSz="847210" rtl="0" eaLnBrk="1" latinLnBrk="0" hangingPunct="1">
        <a:lnSpc>
          <a:spcPct val="90000"/>
        </a:lnSpc>
        <a:spcBef>
          <a:spcPts val="463"/>
        </a:spcBef>
        <a:buFont typeface="Arial" panose="020B0604020202020204" pitchFamily="34" charset="0"/>
        <a:buChar char="•"/>
        <a:defRPr sz="1668" kern="1200">
          <a:solidFill>
            <a:schemeClr val="tx1"/>
          </a:solidFill>
          <a:latin typeface="+mn-lt"/>
          <a:ea typeface="+mn-ea"/>
          <a:cs typeface="+mn-cs"/>
        </a:defRPr>
      </a:lvl7pPr>
      <a:lvl8pPr marL="3177037" indent="-211802" algn="l" defTabSz="847210" rtl="0" eaLnBrk="1" latinLnBrk="0" hangingPunct="1">
        <a:lnSpc>
          <a:spcPct val="90000"/>
        </a:lnSpc>
        <a:spcBef>
          <a:spcPts val="463"/>
        </a:spcBef>
        <a:buFont typeface="Arial" panose="020B0604020202020204" pitchFamily="34" charset="0"/>
        <a:buChar char="•"/>
        <a:defRPr sz="1668" kern="1200">
          <a:solidFill>
            <a:schemeClr val="tx1"/>
          </a:solidFill>
          <a:latin typeface="+mn-lt"/>
          <a:ea typeface="+mn-ea"/>
          <a:cs typeface="+mn-cs"/>
        </a:defRPr>
      </a:lvl8pPr>
      <a:lvl9pPr marL="3600642" indent="-211802" algn="l" defTabSz="847210" rtl="0" eaLnBrk="1" latinLnBrk="0" hangingPunct="1">
        <a:lnSpc>
          <a:spcPct val="90000"/>
        </a:lnSpc>
        <a:spcBef>
          <a:spcPts val="463"/>
        </a:spcBef>
        <a:buFont typeface="Arial" panose="020B0604020202020204" pitchFamily="34" charset="0"/>
        <a:buChar char="•"/>
        <a:defRPr sz="1668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47210" rtl="0" eaLnBrk="1" latinLnBrk="0" hangingPunct="1">
        <a:defRPr sz="1668" kern="1200">
          <a:solidFill>
            <a:schemeClr val="tx1"/>
          </a:solidFill>
          <a:latin typeface="+mn-lt"/>
          <a:ea typeface="+mn-ea"/>
          <a:cs typeface="+mn-cs"/>
        </a:defRPr>
      </a:lvl1pPr>
      <a:lvl2pPr marL="423605" algn="l" defTabSz="847210" rtl="0" eaLnBrk="1" latinLnBrk="0" hangingPunct="1">
        <a:defRPr sz="1668" kern="1200">
          <a:solidFill>
            <a:schemeClr val="tx1"/>
          </a:solidFill>
          <a:latin typeface="+mn-lt"/>
          <a:ea typeface="+mn-ea"/>
          <a:cs typeface="+mn-cs"/>
        </a:defRPr>
      </a:lvl2pPr>
      <a:lvl3pPr marL="847210" algn="l" defTabSz="847210" rtl="0" eaLnBrk="1" latinLnBrk="0" hangingPunct="1">
        <a:defRPr sz="1668" kern="1200">
          <a:solidFill>
            <a:schemeClr val="tx1"/>
          </a:solidFill>
          <a:latin typeface="+mn-lt"/>
          <a:ea typeface="+mn-ea"/>
          <a:cs typeface="+mn-cs"/>
        </a:defRPr>
      </a:lvl3pPr>
      <a:lvl4pPr marL="1270815" algn="l" defTabSz="847210" rtl="0" eaLnBrk="1" latinLnBrk="0" hangingPunct="1">
        <a:defRPr sz="1668" kern="1200">
          <a:solidFill>
            <a:schemeClr val="tx1"/>
          </a:solidFill>
          <a:latin typeface="+mn-lt"/>
          <a:ea typeface="+mn-ea"/>
          <a:cs typeface="+mn-cs"/>
        </a:defRPr>
      </a:lvl4pPr>
      <a:lvl5pPr marL="1694420" algn="l" defTabSz="847210" rtl="0" eaLnBrk="1" latinLnBrk="0" hangingPunct="1">
        <a:defRPr sz="1668" kern="1200">
          <a:solidFill>
            <a:schemeClr val="tx1"/>
          </a:solidFill>
          <a:latin typeface="+mn-lt"/>
          <a:ea typeface="+mn-ea"/>
          <a:cs typeface="+mn-cs"/>
        </a:defRPr>
      </a:lvl5pPr>
      <a:lvl6pPr marL="2118025" algn="l" defTabSz="847210" rtl="0" eaLnBrk="1" latinLnBrk="0" hangingPunct="1">
        <a:defRPr sz="1668" kern="1200">
          <a:solidFill>
            <a:schemeClr val="tx1"/>
          </a:solidFill>
          <a:latin typeface="+mn-lt"/>
          <a:ea typeface="+mn-ea"/>
          <a:cs typeface="+mn-cs"/>
        </a:defRPr>
      </a:lvl6pPr>
      <a:lvl7pPr marL="2541630" algn="l" defTabSz="847210" rtl="0" eaLnBrk="1" latinLnBrk="0" hangingPunct="1">
        <a:defRPr sz="1668" kern="1200">
          <a:solidFill>
            <a:schemeClr val="tx1"/>
          </a:solidFill>
          <a:latin typeface="+mn-lt"/>
          <a:ea typeface="+mn-ea"/>
          <a:cs typeface="+mn-cs"/>
        </a:defRPr>
      </a:lvl7pPr>
      <a:lvl8pPr marL="2965235" algn="l" defTabSz="847210" rtl="0" eaLnBrk="1" latinLnBrk="0" hangingPunct="1">
        <a:defRPr sz="1668" kern="1200">
          <a:solidFill>
            <a:schemeClr val="tx1"/>
          </a:solidFill>
          <a:latin typeface="+mn-lt"/>
          <a:ea typeface="+mn-ea"/>
          <a:cs typeface="+mn-cs"/>
        </a:defRPr>
      </a:lvl8pPr>
      <a:lvl9pPr marL="3388840" algn="l" defTabSz="847210" rtl="0" eaLnBrk="1" latinLnBrk="0" hangingPunct="1">
        <a:defRPr sz="1668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12.jpeg"/><Relationship Id="rId4" Type="http://schemas.openxmlformats.org/officeDocument/2006/relationships/image" Target="../media/image32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6.jpe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10" Type="http://schemas.openxmlformats.org/officeDocument/2006/relationships/image" Target="../media/image55.jpeg"/><Relationship Id="rId4" Type="http://schemas.openxmlformats.org/officeDocument/2006/relationships/image" Target="../media/image49.jpeg"/><Relationship Id="rId9" Type="http://schemas.openxmlformats.org/officeDocument/2006/relationships/image" Target="../media/image54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6497446" y="4472943"/>
            <a:ext cx="4647382" cy="849583"/>
          </a:xfrm>
        </p:spPr>
        <p:txBody>
          <a:bodyPr>
            <a:normAutofit/>
          </a:bodyPr>
          <a:lstStyle/>
          <a:p>
            <a:pPr algn="r"/>
            <a:r>
              <a:rPr lang="en-US" sz="4765" b="1" spc="176" dirty="0" err="1" smtClean="0"/>
              <a:t>KARNS</a:t>
            </a:r>
            <a:r>
              <a:rPr lang="en-US" sz="4765" b="1" spc="176" dirty="0" smtClean="0"/>
              <a:t> CITY</a:t>
            </a:r>
            <a:endParaRPr lang="en-US" sz="4765" b="1" spc="176" dirty="0"/>
          </a:p>
        </p:txBody>
      </p:sp>
      <p:sp>
        <p:nvSpPr>
          <p:cNvPr id="6" name="Title 3"/>
          <p:cNvSpPr txBox="1">
            <a:spLocks/>
          </p:cNvSpPr>
          <p:nvPr/>
        </p:nvSpPr>
        <p:spPr>
          <a:xfrm>
            <a:off x="7350224" y="5297743"/>
            <a:ext cx="4305663" cy="346748"/>
          </a:xfrm>
          <a:prstGeom prst="rect">
            <a:avLst/>
          </a:prstGeom>
        </p:spPr>
        <p:txBody>
          <a:bodyPr vert="horz" lIns="80682" tIns="40341" rIns="80682" bIns="40341" rtlCol="0" anchor="ctr">
            <a:noAutofit/>
          </a:bodyPr>
          <a:lstStyle>
            <a:lvl1pPr algn="ctr" defTabSz="96012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24" b="1" spc="176" dirty="0" smtClean="0"/>
              <a:t>AREA SCHOOL </a:t>
            </a:r>
            <a:r>
              <a:rPr lang="en-US" sz="2824" b="1" spc="176" dirty="0"/>
              <a:t>DISTRICT</a:t>
            </a:r>
          </a:p>
        </p:txBody>
      </p:sp>
      <p:sp>
        <p:nvSpPr>
          <p:cNvPr id="7" name="Subtitle 4"/>
          <p:cNvSpPr txBox="1">
            <a:spLocks/>
          </p:cNvSpPr>
          <p:nvPr/>
        </p:nvSpPr>
        <p:spPr>
          <a:xfrm>
            <a:off x="6385351" y="5850143"/>
            <a:ext cx="6044951" cy="399684"/>
          </a:xfrm>
          <a:prstGeom prst="rect">
            <a:avLst/>
          </a:prstGeom>
        </p:spPr>
        <p:txBody>
          <a:bodyPr vert="horz" lIns="80682" tIns="40341" rIns="80682" bIns="40341" rtlCol="0">
            <a:noAutofit/>
          </a:bodyPr>
          <a:lstStyle>
            <a:lvl1pPr marL="0" indent="0" algn="ctr" defTabSz="960120" rtl="0" eaLnBrk="1" latinLnBrk="0" hangingPunct="1">
              <a:lnSpc>
                <a:spcPct val="90000"/>
              </a:lnSpc>
              <a:spcBef>
                <a:spcPts val="1050"/>
              </a:spcBef>
              <a:buFont typeface="Arial" panose="020B0604020202020204" pitchFamily="34" charset="0"/>
              <a:buNone/>
              <a:defRPr sz="25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80060" indent="0" algn="ctr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None/>
              <a:defRPr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60120" indent="0" algn="ctr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None/>
              <a:defRPr sz="189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440180" indent="0" algn="ctr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None/>
              <a:defRPr sz="1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920240" indent="0" algn="ctr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None/>
              <a:defRPr sz="1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400300" indent="0" algn="ctr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None/>
              <a:defRPr sz="1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880360" indent="0" algn="ctr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None/>
              <a:defRPr sz="1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360420" indent="0" algn="ctr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None/>
              <a:defRPr sz="1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40480" indent="0" algn="ctr" defTabSz="960120" rtl="0" eaLnBrk="1" latinLnBrk="0" hangingPunct="1">
              <a:lnSpc>
                <a:spcPct val="90000"/>
              </a:lnSpc>
              <a:spcBef>
                <a:spcPts val="525"/>
              </a:spcBef>
              <a:buFont typeface="Arial" panose="020B0604020202020204" pitchFamily="34" charset="0"/>
              <a:buNone/>
              <a:defRPr sz="168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559" spc="15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FACILITY STUDY UPDATE</a:t>
            </a:r>
          </a:p>
          <a:p>
            <a:r>
              <a:rPr lang="en-US" sz="2559" spc="159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May 11, </a:t>
            </a:r>
            <a:r>
              <a:rPr lang="en-US" sz="2559" spc="159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35199787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211910" y="280501"/>
            <a:ext cx="6772781" cy="545318"/>
          </a:xfrm>
          <a:prstGeom prst="rect">
            <a:avLst/>
          </a:prstGeom>
        </p:spPr>
        <p:txBody>
          <a:bodyPr vert="horz" lIns="74749" tIns="37375" rIns="74749" bIns="37375" rtlCol="0" anchor="ctr">
            <a:normAutofit fontScale="25000" lnSpcReduction="20000"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  <a:defRPr/>
            </a:pPr>
            <a:r>
              <a:rPr lang="en-US" altLang="en-US" sz="10377" spc="245" dirty="0" smtClean="0">
                <a:solidFill>
                  <a:schemeClr val="accent2"/>
                </a:solidFill>
              </a:rPr>
              <a:t>OPTION DEVELOPMENT</a:t>
            </a:r>
            <a:endParaRPr lang="en-US" altLang="en-US" sz="1144" spc="245" dirty="0">
              <a:solidFill>
                <a:schemeClr val="accent2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364081" y="959402"/>
            <a:ext cx="3620610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dirty="0" smtClean="0"/>
              <a:t>OPTION 9</a:t>
            </a:r>
          </a:p>
          <a:p>
            <a:pPr lvl="0"/>
            <a:r>
              <a:rPr lang="en-US" u="sng" dirty="0" smtClean="0"/>
              <a:t>New K-12:</a:t>
            </a:r>
          </a:p>
          <a:p>
            <a:pPr lvl="0"/>
            <a:endParaRPr lang="en-US" u="sng" dirty="0" smtClean="0"/>
          </a:p>
          <a:p>
            <a:pPr marL="457200" lvl="0" indent="-457200">
              <a:buAutoNum type="arabicPeriod"/>
            </a:pPr>
            <a:r>
              <a:rPr lang="en-US" sz="2000" dirty="0" smtClean="0"/>
              <a:t>Requires construction on steep slopes and forested area which will increase construction costs.</a:t>
            </a:r>
          </a:p>
          <a:p>
            <a:pPr marL="457200" lvl="0" indent="-457200">
              <a:buAutoNum type="arabicPeriod"/>
            </a:pPr>
            <a:endParaRPr lang="en-US" sz="2000" dirty="0" smtClean="0"/>
          </a:p>
          <a:p>
            <a:pPr marL="457200" lvl="0" indent="-457200">
              <a:buAutoNum type="arabicPeriod"/>
            </a:pPr>
            <a:r>
              <a:rPr lang="en-US" sz="2000" dirty="0" smtClean="0"/>
              <a:t>Increases use of existing south driveway and Stadium parking.</a:t>
            </a:r>
          </a:p>
          <a:p>
            <a:pPr marL="457200" lvl="0" indent="-457200">
              <a:buAutoNum type="arabicPeriod"/>
            </a:pPr>
            <a:endParaRPr lang="en-US" sz="2000" dirty="0" smtClean="0"/>
          </a:p>
          <a:p>
            <a:pPr marL="457200" lvl="0" indent="-457200">
              <a:buAutoNum type="arabicPeriod"/>
            </a:pPr>
            <a:r>
              <a:rPr lang="en-US" sz="2000" dirty="0" smtClean="0"/>
              <a:t>North parking remote from School.</a:t>
            </a:r>
          </a:p>
          <a:p>
            <a:pPr marL="457200" lvl="0" indent="-457200">
              <a:buAutoNum type="arabicPeriod"/>
            </a:pPr>
            <a:endParaRPr lang="en-US" sz="2000" dirty="0"/>
          </a:p>
          <a:p>
            <a:pPr marL="457200" lvl="0" indent="-457200">
              <a:buAutoNum type="arabicPeriod"/>
            </a:pPr>
            <a:r>
              <a:rPr lang="en-US" sz="2000" dirty="0" smtClean="0"/>
              <a:t>No space for emergency vehicular access.</a:t>
            </a:r>
          </a:p>
          <a:p>
            <a:pPr marL="457200" lvl="0" indent="-457200">
              <a:buAutoNum type="arabicPeriod"/>
            </a:pPr>
            <a:endParaRPr lang="en-US" sz="20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2" r="9749" b="1112"/>
          <a:stretch/>
        </p:blipFill>
        <p:spPr>
          <a:xfrm>
            <a:off x="1" y="0"/>
            <a:ext cx="804026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8690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51365" y="4562758"/>
            <a:ext cx="12710746" cy="914400"/>
          </a:xfrm>
        </p:spPr>
        <p:txBody>
          <a:bodyPr>
            <a:noAutofit/>
          </a:bodyPr>
          <a:lstStyle/>
          <a:p>
            <a:r>
              <a:rPr lang="en-US" dirty="0" smtClean="0"/>
              <a:t>2  OPTION REVIEW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4852010" y="4562758"/>
            <a:ext cx="914400" cy="914400"/>
            <a:chOff x="5468292" y="4562758"/>
            <a:chExt cx="914400" cy="914400"/>
          </a:xfrm>
        </p:grpSpPr>
        <p:sp>
          <p:nvSpPr>
            <p:cNvPr id="5" name="Oval 4"/>
            <p:cNvSpPr/>
            <p:nvPr/>
          </p:nvSpPr>
          <p:spPr>
            <a:xfrm>
              <a:off x="5468292" y="4562758"/>
              <a:ext cx="914400" cy="914400"/>
            </a:xfrm>
            <a:prstGeom prst="ellipse">
              <a:avLst/>
            </a:prstGeom>
            <a:noFill/>
            <a:ln w="127000">
              <a:solidFill>
                <a:srgbClr val="24242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242424"/>
                  </a:solidFill>
                </a:ln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5468292" y="4562758"/>
              <a:ext cx="914400" cy="914400"/>
            </a:xfrm>
            <a:prstGeom prst="ellipse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14663013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4321120" y="295533"/>
            <a:ext cx="7425112" cy="545318"/>
          </a:xfrm>
          <a:prstGeom prst="rect">
            <a:avLst/>
          </a:prstGeom>
        </p:spPr>
        <p:txBody>
          <a:bodyPr vert="horz" lIns="74749" tIns="37375" rIns="74749" bIns="37375" rtlCol="0" anchor="ctr">
            <a:normAutofit fontScale="25000" lnSpcReduction="20000"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  <a:defRPr/>
            </a:pPr>
            <a:r>
              <a:rPr lang="en-US" altLang="en-US" sz="10377" b="1" spc="245" dirty="0">
                <a:solidFill>
                  <a:schemeClr val="accent2"/>
                </a:solidFill>
              </a:rPr>
              <a:t>OPTION </a:t>
            </a:r>
            <a:r>
              <a:rPr lang="en-US" altLang="en-US" sz="10377" b="1" spc="245" dirty="0" smtClean="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841BDFE-43E0-4057-9101-E9D136569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588817" y="6444192"/>
            <a:ext cx="603183" cy="413808"/>
          </a:xfrm>
        </p:spPr>
        <p:txBody>
          <a:bodyPr/>
          <a:lstStyle/>
          <a:p>
            <a:fld id="{C20DCE7A-150F-4D18-AB70-1BF82DDDFA6D}" type="slidenum">
              <a:rPr lang="en-US" smtClean="0">
                <a:solidFill>
                  <a:srgbClr val="FFFFFF"/>
                </a:solidFill>
              </a:rPr>
              <a:pPr/>
              <a:t>12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-1345749" y="2235653"/>
            <a:ext cx="9411072" cy="6036236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lnSpc>
                <a:spcPct val="100000"/>
              </a:lnSpc>
              <a:buNone/>
            </a:pPr>
            <a:endParaRPr lang="en-US" sz="353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23" y="1123869"/>
            <a:ext cx="2215255" cy="1386038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507075" y="541054"/>
            <a:ext cx="2223639" cy="545318"/>
          </a:xfrm>
          <a:prstGeom prst="rect">
            <a:avLst/>
          </a:prstGeom>
        </p:spPr>
        <p:txBody>
          <a:bodyPr vert="horz" lIns="74749" tIns="37375" rIns="74749" bIns="37375" rtlCol="0" anchor="ctr">
            <a:normAutofit fontScale="25000" lnSpcReduction="20000"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defRPr/>
            </a:pPr>
            <a:r>
              <a:rPr lang="en-US" altLang="en-US" sz="10377" spc="245" dirty="0" smtClean="0">
                <a:solidFill>
                  <a:schemeClr val="bg1"/>
                </a:solidFill>
              </a:rPr>
              <a:t>OPTION 3</a:t>
            </a:r>
            <a:endParaRPr lang="en-US" altLang="en-US" sz="1144" spc="245" dirty="0">
              <a:solidFill>
                <a:schemeClr val="bg1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413" y="1133492"/>
            <a:ext cx="1489842" cy="1743279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>
          <a:xfrm>
            <a:off x="507075" y="990119"/>
            <a:ext cx="11081742" cy="20534"/>
          </a:xfrm>
          <a:prstGeom prst="line">
            <a:avLst/>
          </a:prstGeom>
          <a:ln w="1270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itle 1">
            <a:extLst>
              <a:ext uri="{FF2B5EF4-FFF2-40B4-BE49-F238E27FC236}">
                <a16:creationId xmlns:a16="http://schemas.microsoft.com/office/drawing/2014/main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4671487" y="1133492"/>
            <a:ext cx="7163068" cy="1795776"/>
          </a:xfrm>
          <a:prstGeom prst="rect">
            <a:avLst/>
          </a:prstGeom>
        </p:spPr>
        <p:txBody>
          <a:bodyPr vert="horz" lIns="74749" tIns="37375" rIns="74749" bIns="37375" rtlCol="0" anchor="ctr">
            <a:normAutofit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defRPr/>
            </a:pPr>
            <a:r>
              <a:rPr lang="en-US" altLang="en-US" sz="1800" spc="245" dirty="0" smtClean="0">
                <a:solidFill>
                  <a:schemeClr val="bg1"/>
                </a:solidFill>
              </a:rPr>
              <a:t>K-6: Chicora ES – Additions and renovations</a:t>
            </a:r>
          </a:p>
          <a:p>
            <a:pPr>
              <a:lnSpc>
                <a:spcPct val="120000"/>
              </a:lnSpc>
              <a:defRPr/>
            </a:pPr>
            <a:endParaRPr lang="en-US" altLang="en-US" sz="1800" spc="245" dirty="0" smtClean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  <a:defRPr/>
            </a:pPr>
            <a:r>
              <a:rPr lang="en-US" altLang="en-US" sz="1800" spc="245" dirty="0" smtClean="0">
                <a:solidFill>
                  <a:schemeClr val="bg1"/>
                </a:solidFill>
              </a:rPr>
              <a:t>7-12: Jr/</a:t>
            </a:r>
            <a:r>
              <a:rPr lang="en-US" altLang="en-US" sz="1800" spc="245" dirty="0" err="1" smtClean="0">
                <a:solidFill>
                  <a:schemeClr val="bg1"/>
                </a:solidFill>
              </a:rPr>
              <a:t>Sr</a:t>
            </a:r>
            <a:r>
              <a:rPr lang="en-US" altLang="en-US" sz="1800" spc="245" dirty="0" smtClean="0">
                <a:solidFill>
                  <a:schemeClr val="bg1"/>
                </a:solidFill>
              </a:rPr>
              <a:t> High School – Renovations w/minor additions</a:t>
            </a:r>
            <a:endParaRPr lang="en-US" altLang="en-US" sz="1800" spc="245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9473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5" t="3582" r="12434" b="5060"/>
          <a:stretch/>
        </p:blipFill>
        <p:spPr>
          <a:xfrm>
            <a:off x="-9079" y="0"/>
            <a:ext cx="8660398" cy="683352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4532787" y="251973"/>
            <a:ext cx="7425112" cy="545318"/>
          </a:xfrm>
          <a:prstGeom prst="rect">
            <a:avLst/>
          </a:prstGeom>
        </p:spPr>
        <p:txBody>
          <a:bodyPr vert="horz" lIns="74749" tIns="37375" rIns="74749" bIns="37375" rtlCol="0" anchor="ctr">
            <a:normAutofit fontScale="25000" lnSpcReduction="20000"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  <a:defRPr/>
            </a:pPr>
            <a:r>
              <a:rPr lang="en-US" altLang="en-US" sz="10377" spc="245" dirty="0">
                <a:solidFill>
                  <a:schemeClr val="accent2"/>
                </a:solidFill>
              </a:rPr>
              <a:t>OPTION </a:t>
            </a:r>
            <a:r>
              <a:rPr lang="en-US" altLang="en-US" sz="10377" spc="245" dirty="0" smtClean="0">
                <a:solidFill>
                  <a:schemeClr val="accent2"/>
                </a:solidFill>
              </a:rPr>
              <a:t>3</a:t>
            </a:r>
          </a:p>
          <a:p>
            <a:pPr algn="r">
              <a:lnSpc>
                <a:spcPct val="120000"/>
              </a:lnSpc>
              <a:defRPr/>
            </a:pPr>
            <a:r>
              <a:rPr lang="en-US" altLang="en-US" sz="10377" spc="245" dirty="0" smtClean="0">
                <a:solidFill>
                  <a:schemeClr val="accent2"/>
                </a:solidFill>
              </a:rPr>
              <a:t>Chicora ES Site Plan</a:t>
            </a:r>
            <a:endParaRPr lang="en-US" altLang="en-US" sz="1144" spc="245" dirty="0">
              <a:solidFill>
                <a:schemeClr val="accent2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841BDFE-43E0-4057-9101-E9D136569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86405" y="6444192"/>
            <a:ext cx="305595" cy="413808"/>
          </a:xfrm>
        </p:spPr>
        <p:txBody>
          <a:bodyPr/>
          <a:lstStyle/>
          <a:p>
            <a:fld id="{C20DCE7A-150F-4D18-AB70-1BF82DDDFA6D}" type="slidenum">
              <a:rPr lang="en-US" smtClean="0">
                <a:solidFill>
                  <a:srgbClr val="FFFFFF"/>
                </a:solidFill>
              </a:rPr>
              <a:pPr/>
              <a:t>13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1460129" y="1003619"/>
            <a:ext cx="9411072" cy="6036236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lnSpc>
                <a:spcPct val="100000"/>
              </a:lnSpc>
              <a:buNone/>
            </a:pPr>
            <a:endParaRPr lang="en-US" sz="3530" dirty="0"/>
          </a:p>
        </p:txBody>
      </p:sp>
      <p:sp>
        <p:nvSpPr>
          <p:cNvPr id="7" name="Rectangle 6"/>
          <p:cNvSpPr/>
          <p:nvPr/>
        </p:nvSpPr>
        <p:spPr>
          <a:xfrm>
            <a:off x="8651319" y="1049264"/>
            <a:ext cx="3477314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AutoNum type="arabicPeriod"/>
            </a:pPr>
            <a:r>
              <a:rPr lang="en-US" dirty="0" smtClean="0"/>
              <a:t>Separate bus and parent drop-off drive-ways.</a:t>
            </a:r>
          </a:p>
          <a:p>
            <a:pPr marL="342900" lvl="0" indent="-342900">
              <a:buAutoNum type="arabicPeriod"/>
            </a:pPr>
            <a:r>
              <a:rPr lang="en-US" dirty="0" smtClean="0"/>
              <a:t>New main entrance that is identifiable and visible to visitors</a:t>
            </a:r>
          </a:p>
          <a:p>
            <a:pPr marL="342900" lvl="0" indent="-342900">
              <a:buAutoNum type="arabicPeriod"/>
            </a:pPr>
            <a:r>
              <a:rPr lang="en-US" dirty="0" smtClean="0"/>
              <a:t>New visitor and staff parking.</a:t>
            </a:r>
          </a:p>
          <a:p>
            <a:pPr marL="342900" lvl="0" indent="-342900">
              <a:buAutoNum type="arabicPeriod"/>
            </a:pPr>
            <a:r>
              <a:rPr lang="en-US" dirty="0" smtClean="0"/>
              <a:t>New service drive </a:t>
            </a:r>
            <a:endParaRPr lang="en-US" dirty="0"/>
          </a:p>
          <a:p>
            <a:pPr marL="342900" lvl="0" indent="-342900">
              <a:buAutoNum type="arabicPeriod"/>
            </a:pPr>
            <a:r>
              <a:rPr lang="en-US" dirty="0" smtClean="0"/>
              <a:t>Relocated play area</a:t>
            </a:r>
          </a:p>
          <a:p>
            <a:pPr marL="342900" lvl="0" indent="-342900">
              <a:buAutoNum type="arabicPeriod"/>
            </a:pPr>
            <a:r>
              <a:rPr lang="en-US" dirty="0" smtClean="0"/>
              <a:t>Pave existing overflow parking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193766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00" t="6914" r="15740" b="18395"/>
          <a:stretch/>
        </p:blipFill>
        <p:spPr>
          <a:xfrm>
            <a:off x="385080" y="351697"/>
            <a:ext cx="8350608" cy="629939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841BDFE-43E0-4057-9101-E9D136569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86405" y="6444192"/>
            <a:ext cx="305595" cy="413808"/>
          </a:xfrm>
        </p:spPr>
        <p:txBody>
          <a:bodyPr/>
          <a:lstStyle/>
          <a:p>
            <a:fld id="{C20DCE7A-150F-4D18-AB70-1BF82DDDFA6D}" type="slidenum">
              <a:rPr lang="en-US" smtClean="0">
                <a:solidFill>
                  <a:srgbClr val="FFFFFF"/>
                </a:solidFill>
              </a:rPr>
              <a:pPr/>
              <a:t>14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2475333" y="2312655"/>
            <a:ext cx="9411072" cy="6036236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lnSpc>
                <a:spcPct val="100000"/>
              </a:lnSpc>
              <a:buNone/>
            </a:pPr>
            <a:endParaRPr lang="en-US" sz="3530" dirty="0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4321120" y="469372"/>
            <a:ext cx="7425112" cy="545318"/>
          </a:xfrm>
          <a:prstGeom prst="rect">
            <a:avLst/>
          </a:prstGeom>
        </p:spPr>
        <p:txBody>
          <a:bodyPr vert="horz" lIns="74749" tIns="37375" rIns="74749" bIns="37375" rtlCol="0" anchor="ctr">
            <a:normAutofit fontScale="25000" lnSpcReduction="20000"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  <a:defRPr/>
            </a:pPr>
            <a:r>
              <a:rPr lang="en-US" altLang="en-US" sz="10377" spc="245" dirty="0">
                <a:solidFill>
                  <a:schemeClr val="accent2"/>
                </a:solidFill>
              </a:rPr>
              <a:t>OPTION </a:t>
            </a:r>
            <a:r>
              <a:rPr lang="en-US" altLang="en-US" sz="10377" spc="245" dirty="0" smtClean="0">
                <a:solidFill>
                  <a:schemeClr val="accent2"/>
                </a:solidFill>
              </a:rPr>
              <a:t>3</a:t>
            </a:r>
          </a:p>
          <a:p>
            <a:pPr algn="r">
              <a:lnSpc>
                <a:spcPct val="120000"/>
              </a:lnSpc>
              <a:defRPr/>
            </a:pPr>
            <a:r>
              <a:rPr lang="en-US" altLang="en-US" sz="10377" spc="245" dirty="0" smtClean="0">
                <a:solidFill>
                  <a:schemeClr val="accent2"/>
                </a:solidFill>
              </a:rPr>
              <a:t>Chicora ES Floor Plan</a:t>
            </a:r>
            <a:endParaRPr lang="en-US" altLang="en-US" sz="1144" spc="245" dirty="0">
              <a:solidFill>
                <a:schemeClr val="accent2"/>
              </a:solidFill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2D10497-BCDD-47BF-89AB-D19519F3DA17}"/>
              </a:ext>
            </a:extLst>
          </p:cNvPr>
          <p:cNvSpPr txBox="1"/>
          <p:nvPr/>
        </p:nvSpPr>
        <p:spPr>
          <a:xfrm>
            <a:off x="8944075" y="1386169"/>
            <a:ext cx="3116380" cy="32008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Expand Admin., Guidance &amp; Nurse.</a:t>
            </a:r>
          </a:p>
          <a:p>
            <a:pPr marL="457200" lvl="0" indent="-457200"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Create Secure Vestibule</a:t>
            </a:r>
          </a:p>
          <a:p>
            <a:pPr marL="457200" lvl="0" indent="-457200"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Separate Academic Spaces from Public Spaces.</a:t>
            </a:r>
          </a:p>
          <a:p>
            <a:pPr marL="457200" lvl="0" indent="-457200"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Develop Main Street for building organization.</a:t>
            </a:r>
          </a:p>
          <a:p>
            <a:pPr marL="457200" lvl="0" indent="-457200"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Include open collaboration areas.</a:t>
            </a:r>
          </a:p>
          <a:p>
            <a:pPr lvl="0"/>
            <a:endParaRPr lang="en-US" sz="2400" dirty="0" smtClean="0">
              <a:solidFill>
                <a:srgbClr val="ED7D31"/>
              </a:solidFill>
            </a:endParaRPr>
          </a:p>
          <a:p>
            <a:pPr lvl="0"/>
            <a:endParaRPr lang="en-US" sz="1600" u="sng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37" t="79510" r="32658" b="14106"/>
          <a:stretch/>
        </p:blipFill>
        <p:spPr>
          <a:xfrm rot="20138010">
            <a:off x="5972387" y="6188209"/>
            <a:ext cx="513806" cy="511966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0750" y="5305110"/>
            <a:ext cx="2269705" cy="1437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7449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98" t="2215" r="23809" b="10154"/>
          <a:stretch/>
        </p:blipFill>
        <p:spPr>
          <a:xfrm>
            <a:off x="115179" y="1"/>
            <a:ext cx="7811076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4321120" y="295533"/>
            <a:ext cx="7425112" cy="545318"/>
          </a:xfrm>
          <a:prstGeom prst="rect">
            <a:avLst/>
          </a:prstGeom>
        </p:spPr>
        <p:txBody>
          <a:bodyPr vert="horz" lIns="74749" tIns="37375" rIns="74749" bIns="37375" rtlCol="0" anchor="ctr">
            <a:normAutofit fontScale="25000" lnSpcReduction="20000"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  <a:defRPr/>
            </a:pPr>
            <a:r>
              <a:rPr lang="en-US" altLang="en-US" sz="10377" spc="245" dirty="0">
                <a:solidFill>
                  <a:schemeClr val="accent2"/>
                </a:solidFill>
              </a:rPr>
              <a:t>OPTION </a:t>
            </a:r>
            <a:r>
              <a:rPr lang="en-US" altLang="en-US" sz="10377" spc="245" dirty="0" smtClean="0">
                <a:solidFill>
                  <a:schemeClr val="accent2"/>
                </a:solidFill>
              </a:rPr>
              <a:t>3</a:t>
            </a:r>
          </a:p>
          <a:p>
            <a:pPr algn="r">
              <a:lnSpc>
                <a:spcPct val="120000"/>
              </a:lnSpc>
              <a:defRPr/>
            </a:pPr>
            <a:r>
              <a:rPr lang="en-US" altLang="en-US" sz="10377" spc="245" dirty="0" smtClean="0">
                <a:solidFill>
                  <a:schemeClr val="accent2"/>
                </a:solidFill>
              </a:rPr>
              <a:t>High School Site Plan</a:t>
            </a:r>
            <a:endParaRPr lang="en-US" altLang="en-US" sz="1144" spc="245" dirty="0">
              <a:solidFill>
                <a:schemeClr val="accent2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841BDFE-43E0-4057-9101-E9D136569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46233" y="6444192"/>
            <a:ext cx="445768" cy="413808"/>
          </a:xfrm>
        </p:spPr>
        <p:txBody>
          <a:bodyPr/>
          <a:lstStyle/>
          <a:p>
            <a:fld id="{C20DCE7A-150F-4D18-AB70-1BF82DDDFA6D}" type="slidenum">
              <a:rPr lang="en-US" smtClean="0">
                <a:solidFill>
                  <a:srgbClr val="FFFFFF"/>
                </a:solidFill>
              </a:rPr>
              <a:pPr/>
              <a:t>15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1460129" y="1003619"/>
            <a:ext cx="9411072" cy="6036236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lnSpc>
                <a:spcPct val="100000"/>
              </a:lnSpc>
              <a:buNone/>
            </a:pPr>
            <a:endParaRPr lang="en-US" sz="3530" dirty="0"/>
          </a:p>
        </p:txBody>
      </p:sp>
      <p:sp>
        <p:nvSpPr>
          <p:cNvPr id="6" name="Rectangle 5"/>
          <p:cNvSpPr/>
          <p:nvPr/>
        </p:nvSpPr>
        <p:spPr>
          <a:xfrm>
            <a:off x="8268918" y="1103365"/>
            <a:ext cx="3477314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dirty="0" smtClean="0"/>
              <a:t>Option A (3 properties)</a:t>
            </a:r>
          </a:p>
          <a:p>
            <a:pPr marL="342900" lvl="0" indent="-342900">
              <a:buAutoNum type="arabicPeriod"/>
            </a:pPr>
            <a:r>
              <a:rPr lang="en-US" dirty="0" smtClean="0"/>
              <a:t>New entrance and turning lane to improve vehicular circulation during Stadium events.</a:t>
            </a:r>
          </a:p>
          <a:p>
            <a:pPr marL="342900" lvl="0" indent="-342900">
              <a:buAutoNum type="arabicPeriod"/>
            </a:pPr>
            <a:r>
              <a:rPr lang="en-US" dirty="0" smtClean="0"/>
              <a:t>New student parking.</a:t>
            </a:r>
          </a:p>
          <a:p>
            <a:pPr marL="342900" lvl="0" indent="-342900">
              <a:buAutoNum type="arabicPeriod"/>
            </a:pPr>
            <a:r>
              <a:rPr lang="en-US" dirty="0" smtClean="0"/>
              <a:t>May require a traffic signal.</a:t>
            </a:r>
          </a:p>
          <a:p>
            <a:pPr marL="342900" lvl="0" indent="-342900">
              <a:buAutoNum type="arabicPeriod"/>
            </a:pPr>
            <a:endParaRPr lang="en-US" dirty="0"/>
          </a:p>
          <a:p>
            <a:pPr lvl="0"/>
            <a:r>
              <a:rPr lang="en-US" dirty="0" smtClean="0"/>
              <a:t>Option B (3 properties)</a:t>
            </a:r>
          </a:p>
          <a:p>
            <a:pPr marL="342900" lvl="0" indent="-342900">
              <a:buAutoNum type="arabicPeriod"/>
            </a:pPr>
            <a:r>
              <a:rPr lang="en-US" dirty="0" smtClean="0"/>
              <a:t>New entrance.</a:t>
            </a:r>
          </a:p>
          <a:p>
            <a:pPr marL="342900" lvl="0" indent="-342900">
              <a:buAutoNum type="arabicPeriod"/>
            </a:pPr>
            <a:r>
              <a:rPr lang="en-US" dirty="0" smtClean="0"/>
              <a:t>Separate bus and parent drop-off.</a:t>
            </a:r>
          </a:p>
          <a:p>
            <a:pPr marL="342900" lvl="0" indent="-342900">
              <a:buAutoNum type="arabicPeriod"/>
            </a:pPr>
            <a:r>
              <a:rPr lang="en-US" dirty="0" smtClean="0"/>
              <a:t>New visitor and staff parking.</a:t>
            </a:r>
          </a:p>
          <a:p>
            <a:pPr marL="342900" lvl="0" indent="-342900">
              <a:buAutoNum type="arabicPeriod"/>
            </a:pPr>
            <a:r>
              <a:rPr lang="en-US" dirty="0" smtClean="0"/>
              <a:t>New outdoor plaza.</a:t>
            </a:r>
          </a:p>
          <a:p>
            <a:pPr marL="342900" lvl="0" indent="-342900">
              <a:buAutoNum type="arabicPeriod"/>
            </a:pPr>
            <a:r>
              <a:rPr lang="en-US" dirty="0" smtClean="0"/>
              <a:t>New service drive (optional)</a:t>
            </a:r>
          </a:p>
          <a:p>
            <a:pPr marL="342900" lvl="0" indent="-342900">
              <a:buAutoNum type="arabicPeriod"/>
            </a:pPr>
            <a:endParaRPr lang="en-US" dirty="0"/>
          </a:p>
          <a:p>
            <a:pPr lvl="0"/>
            <a:r>
              <a:rPr lang="en-US" dirty="0"/>
              <a:t>Option C</a:t>
            </a:r>
            <a:r>
              <a:rPr lang="en-US" dirty="0" smtClean="0"/>
              <a:t> (1 property)</a:t>
            </a:r>
            <a:endParaRPr lang="en-US" dirty="0"/>
          </a:p>
          <a:p>
            <a:pPr marL="342900" lvl="0" indent="-342900">
              <a:buAutoNum type="arabicPeriod"/>
            </a:pPr>
            <a:r>
              <a:rPr lang="en-US" dirty="0" smtClean="0"/>
              <a:t>Continuous driveway around property.</a:t>
            </a:r>
            <a:endParaRPr lang="en-US" dirty="0"/>
          </a:p>
          <a:p>
            <a:pPr marL="342900" lvl="0" indent="-342900">
              <a:buAutoNum type="arabicPeriod"/>
            </a:pPr>
            <a:endParaRPr lang="en-US" dirty="0" smtClean="0"/>
          </a:p>
        </p:txBody>
      </p:sp>
      <p:sp>
        <p:nvSpPr>
          <p:cNvPr id="7" name="Rectangle 6"/>
          <p:cNvSpPr/>
          <p:nvPr/>
        </p:nvSpPr>
        <p:spPr>
          <a:xfrm>
            <a:off x="6282266" y="5657334"/>
            <a:ext cx="10188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dirty="0" smtClean="0"/>
              <a:t>Option A</a:t>
            </a:r>
          </a:p>
        </p:txBody>
      </p:sp>
      <p:cxnSp>
        <p:nvCxnSpPr>
          <p:cNvPr id="9" name="Elbow Connector 8"/>
          <p:cNvCxnSpPr>
            <a:stCxn id="7" idx="1"/>
          </p:cNvCxnSpPr>
          <p:nvPr/>
        </p:nvCxnSpPr>
        <p:spPr>
          <a:xfrm rot="10800000" flipV="1">
            <a:off x="5399880" y="5841999"/>
            <a:ext cx="882387" cy="450849"/>
          </a:xfrm>
          <a:prstGeom prst="bentConnector3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Rectangle 9"/>
          <p:cNvSpPr/>
          <p:nvPr/>
        </p:nvSpPr>
        <p:spPr>
          <a:xfrm>
            <a:off x="6450678" y="96252"/>
            <a:ext cx="101886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dirty="0" smtClean="0"/>
              <a:t>Option B</a:t>
            </a:r>
          </a:p>
        </p:txBody>
      </p:sp>
      <p:cxnSp>
        <p:nvCxnSpPr>
          <p:cNvPr id="13" name="Elbow Connector 12"/>
          <p:cNvCxnSpPr/>
          <p:nvPr/>
        </p:nvCxnSpPr>
        <p:spPr>
          <a:xfrm rot="10800000" flipV="1">
            <a:off x="5841074" y="254773"/>
            <a:ext cx="677339" cy="524429"/>
          </a:xfrm>
          <a:prstGeom prst="bentConnector3">
            <a:avLst/>
          </a:prstGeom>
          <a:ln w="28575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19267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2" t="14456" r="67404" b="14947"/>
          <a:stretch/>
        </p:blipFill>
        <p:spPr>
          <a:xfrm>
            <a:off x="297873" y="361146"/>
            <a:ext cx="3234712" cy="572908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80" t="10822" r="771" b="7649"/>
          <a:stretch/>
        </p:blipFill>
        <p:spPr>
          <a:xfrm>
            <a:off x="3638425" y="44521"/>
            <a:ext cx="5733480" cy="657164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841BDFE-43E0-4057-9101-E9D136569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86405" y="6444192"/>
            <a:ext cx="305595" cy="413808"/>
          </a:xfrm>
        </p:spPr>
        <p:txBody>
          <a:bodyPr/>
          <a:lstStyle/>
          <a:p>
            <a:fld id="{C20DCE7A-150F-4D18-AB70-1BF82DDDFA6D}" type="slidenum">
              <a:rPr lang="en-US" smtClean="0">
                <a:solidFill>
                  <a:srgbClr val="FFFFFF"/>
                </a:solidFill>
              </a:rPr>
              <a:pPr/>
              <a:t>16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4321120" y="295533"/>
            <a:ext cx="7425112" cy="545318"/>
          </a:xfrm>
          <a:prstGeom prst="rect">
            <a:avLst/>
          </a:prstGeom>
        </p:spPr>
        <p:txBody>
          <a:bodyPr vert="horz" lIns="74749" tIns="37375" rIns="74749" bIns="37375" rtlCol="0" anchor="ctr">
            <a:normAutofit fontScale="25000" lnSpcReduction="20000"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  <a:defRPr/>
            </a:pPr>
            <a:r>
              <a:rPr lang="en-US" altLang="en-US" sz="10377" spc="245" dirty="0">
                <a:solidFill>
                  <a:schemeClr val="accent2"/>
                </a:solidFill>
              </a:rPr>
              <a:t>OPTION </a:t>
            </a:r>
            <a:r>
              <a:rPr lang="en-US" altLang="en-US" sz="10377" spc="245" dirty="0" smtClean="0">
                <a:solidFill>
                  <a:schemeClr val="accent2"/>
                </a:solidFill>
              </a:rPr>
              <a:t>3</a:t>
            </a:r>
          </a:p>
        </p:txBody>
      </p:sp>
      <p:sp>
        <p:nvSpPr>
          <p:cNvPr id="9" name="Rectangle 8"/>
          <p:cNvSpPr/>
          <p:nvPr/>
        </p:nvSpPr>
        <p:spPr>
          <a:xfrm>
            <a:off x="442762" y="6038572"/>
            <a:ext cx="636986" cy="4056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761255" y="6090230"/>
            <a:ext cx="1913709" cy="525936"/>
          </a:xfrm>
          <a:prstGeom prst="rect">
            <a:avLst/>
          </a:prstGeom>
        </p:spPr>
        <p:txBody>
          <a:bodyPr vert="horz" lIns="74749" tIns="37375" rIns="74749" bIns="37375" rtlCol="0" anchor="ctr">
            <a:normAutofit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defRPr/>
            </a:pPr>
            <a:r>
              <a:rPr lang="en-US" altLang="en-US" sz="1800" spc="245" dirty="0" smtClean="0">
                <a:solidFill>
                  <a:schemeClr val="bg1"/>
                </a:solidFill>
              </a:rPr>
              <a:t>Ground Floor</a:t>
            </a:r>
            <a:endParaRPr lang="en-US" altLang="en-US" sz="1800" spc="245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974206" y="3431990"/>
            <a:ext cx="664219" cy="12320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4929469" y="6219570"/>
            <a:ext cx="1913709" cy="525936"/>
          </a:xfrm>
          <a:prstGeom prst="rect">
            <a:avLst/>
          </a:prstGeom>
        </p:spPr>
        <p:txBody>
          <a:bodyPr vert="horz" lIns="74749" tIns="37375" rIns="74749" bIns="37375" rtlCol="0" anchor="ctr">
            <a:normAutofit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defRPr/>
            </a:pPr>
            <a:r>
              <a:rPr lang="en-US" altLang="en-US" sz="1800" spc="245" dirty="0" smtClean="0">
                <a:solidFill>
                  <a:schemeClr val="bg1"/>
                </a:solidFill>
              </a:rPr>
              <a:t>First Floor</a:t>
            </a:r>
            <a:endParaRPr lang="en-US" altLang="en-US" sz="1800" spc="245" dirty="0">
              <a:solidFill>
                <a:schemeClr val="bg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8768818" y="840851"/>
            <a:ext cx="2977414" cy="525936"/>
          </a:xfrm>
          <a:prstGeom prst="rect">
            <a:avLst/>
          </a:prstGeom>
        </p:spPr>
        <p:txBody>
          <a:bodyPr vert="horz" lIns="74749" tIns="37375" rIns="74749" bIns="37375" rtlCol="0" anchor="ctr">
            <a:normAutofit fontScale="25000" lnSpcReduction="20000"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  <a:defRPr/>
            </a:pPr>
            <a:r>
              <a:rPr lang="en-US" altLang="en-US" sz="10377" spc="245" dirty="0" smtClean="0">
                <a:solidFill>
                  <a:schemeClr val="accent2"/>
                </a:solidFill>
              </a:rPr>
              <a:t>Jr/</a:t>
            </a:r>
            <a:r>
              <a:rPr lang="en-US" altLang="en-US" sz="10377" spc="245" dirty="0" err="1" smtClean="0">
                <a:solidFill>
                  <a:schemeClr val="accent2"/>
                </a:solidFill>
              </a:rPr>
              <a:t>Sr</a:t>
            </a:r>
            <a:r>
              <a:rPr lang="en-US" altLang="en-US" sz="10377" spc="245" dirty="0" smtClean="0">
                <a:solidFill>
                  <a:schemeClr val="accent2"/>
                </a:solidFill>
              </a:rPr>
              <a:t> High School Floor Plan</a:t>
            </a:r>
            <a:endParaRPr lang="en-US" altLang="en-US" sz="1144" spc="245" dirty="0">
              <a:solidFill>
                <a:schemeClr val="accent2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273" y="5300133"/>
            <a:ext cx="1193295" cy="1396286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8585451" y="2009477"/>
            <a:ext cx="786454" cy="12320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2D10497-BCDD-47BF-89AB-D19519F3DA17}"/>
              </a:ext>
            </a:extLst>
          </p:cNvPr>
          <p:cNvSpPr txBox="1"/>
          <p:nvPr/>
        </p:nvSpPr>
        <p:spPr>
          <a:xfrm>
            <a:off x="8922822" y="1502573"/>
            <a:ext cx="3116380" cy="34778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Expand Admin., Guidance &amp; Nurse.</a:t>
            </a:r>
          </a:p>
          <a:p>
            <a:pPr marL="457200" lvl="0" indent="-457200"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Create Secure Vestibule</a:t>
            </a:r>
          </a:p>
          <a:p>
            <a:pPr marL="457200" lvl="0" indent="-457200"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Separate Academic Spaces from Public Spaces.</a:t>
            </a:r>
          </a:p>
          <a:p>
            <a:pPr marL="457200" lvl="0" indent="-457200"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Develop Main Street for building organization.</a:t>
            </a:r>
          </a:p>
          <a:p>
            <a:pPr marL="457200" lvl="0" indent="-457200"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O</a:t>
            </a:r>
            <a:r>
              <a:rPr lang="en-US" dirty="0" smtClean="0">
                <a:solidFill>
                  <a:schemeClr val="bg1"/>
                </a:solidFill>
              </a:rPr>
              <a:t>pen collaboration areas.</a:t>
            </a:r>
          </a:p>
          <a:p>
            <a:pPr marL="457200" lvl="0" indent="-457200"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Storage addition for adjacent to Stage.</a:t>
            </a:r>
            <a:endParaRPr lang="en-US" dirty="0"/>
          </a:p>
          <a:p>
            <a:pPr lvl="0"/>
            <a:endParaRPr lang="en-US" sz="2400" dirty="0" smtClean="0">
              <a:solidFill>
                <a:srgbClr val="ED7D31"/>
              </a:solidFill>
            </a:endParaRPr>
          </a:p>
          <a:p>
            <a:pPr lvl="0"/>
            <a:endParaRPr lang="en-US" sz="1600" u="sng" dirty="0"/>
          </a:p>
        </p:txBody>
      </p:sp>
    </p:spTree>
    <p:extLst>
      <p:ext uri="{BB962C8B-B14F-4D97-AF65-F5344CB8AC3E}">
        <p14:creationId xmlns:p14="http://schemas.microsoft.com/office/powerpoint/2010/main" val="1650271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4321120" y="295533"/>
            <a:ext cx="7425112" cy="545318"/>
          </a:xfrm>
          <a:prstGeom prst="rect">
            <a:avLst/>
          </a:prstGeom>
        </p:spPr>
        <p:txBody>
          <a:bodyPr vert="horz" lIns="74749" tIns="37375" rIns="74749" bIns="37375" rtlCol="0" anchor="ctr">
            <a:normAutofit fontScale="25000" lnSpcReduction="20000"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  <a:defRPr/>
            </a:pPr>
            <a:r>
              <a:rPr lang="en-US" altLang="en-US" sz="10377" b="1" spc="245" dirty="0">
                <a:solidFill>
                  <a:schemeClr val="accent2"/>
                </a:solidFill>
              </a:rPr>
              <a:t>OPTION </a:t>
            </a:r>
            <a:r>
              <a:rPr lang="en-US" altLang="en-US" sz="10377" b="1" spc="245" dirty="0" smtClean="0">
                <a:solidFill>
                  <a:schemeClr val="accent2"/>
                </a:solidFill>
              </a:rPr>
              <a:t>8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841BDFE-43E0-4057-9101-E9D136569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86405" y="6444192"/>
            <a:ext cx="305595" cy="413808"/>
          </a:xfrm>
        </p:spPr>
        <p:txBody>
          <a:bodyPr/>
          <a:lstStyle/>
          <a:p>
            <a:fld id="{C20DCE7A-150F-4D18-AB70-1BF82DDDFA6D}" type="slidenum">
              <a:rPr lang="en-US" smtClean="0">
                <a:solidFill>
                  <a:srgbClr val="FFFFFF"/>
                </a:solidFill>
              </a:rPr>
              <a:pPr/>
              <a:t>17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-1345749" y="2235653"/>
            <a:ext cx="9411072" cy="6036236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lnSpc>
                <a:spcPct val="100000"/>
              </a:lnSpc>
              <a:buNone/>
            </a:pPr>
            <a:endParaRPr lang="en-US" sz="3530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23" y="3240983"/>
            <a:ext cx="1583197" cy="1590146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507075" y="2686770"/>
            <a:ext cx="2223639" cy="545318"/>
          </a:xfrm>
          <a:prstGeom prst="rect">
            <a:avLst/>
          </a:prstGeom>
        </p:spPr>
        <p:txBody>
          <a:bodyPr vert="horz" lIns="74749" tIns="37375" rIns="74749" bIns="37375" rtlCol="0" anchor="ctr">
            <a:normAutofit fontScale="25000" lnSpcReduction="20000"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defRPr/>
            </a:pPr>
            <a:r>
              <a:rPr lang="en-US" altLang="en-US" sz="10377" spc="245" dirty="0" smtClean="0">
                <a:solidFill>
                  <a:schemeClr val="bg1"/>
                </a:solidFill>
              </a:rPr>
              <a:t>OPTION 8</a:t>
            </a:r>
            <a:endParaRPr lang="en-US" altLang="en-US" sz="1144" spc="245" dirty="0">
              <a:solidFill>
                <a:schemeClr val="bg1"/>
              </a:solidFill>
            </a:endParaRPr>
          </a:p>
        </p:txBody>
      </p:sp>
      <p:cxnSp>
        <p:nvCxnSpPr>
          <p:cNvPr id="19" name="Straight Connector 18"/>
          <p:cNvCxnSpPr/>
          <p:nvPr/>
        </p:nvCxnSpPr>
        <p:spPr>
          <a:xfrm flipV="1">
            <a:off x="507074" y="3089709"/>
            <a:ext cx="11081743" cy="38551"/>
          </a:xfrm>
          <a:prstGeom prst="line">
            <a:avLst/>
          </a:prstGeom>
          <a:ln w="1270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110" y="3188364"/>
            <a:ext cx="1489842" cy="1743279"/>
          </a:xfrm>
          <a:prstGeom prst="rect">
            <a:avLst/>
          </a:prstGeom>
        </p:spPr>
      </p:pic>
      <p:sp>
        <p:nvSpPr>
          <p:cNvPr id="23" name="Title 1">
            <a:extLst>
              <a:ext uri="{FF2B5EF4-FFF2-40B4-BE49-F238E27FC236}">
                <a16:creationId xmlns:a16="http://schemas.microsoft.com/office/drawing/2014/main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4634909" y="3162115"/>
            <a:ext cx="7139429" cy="1795776"/>
          </a:xfrm>
          <a:prstGeom prst="rect">
            <a:avLst/>
          </a:prstGeom>
        </p:spPr>
        <p:txBody>
          <a:bodyPr vert="horz" lIns="74749" tIns="37375" rIns="74749" bIns="37375" rtlCol="0" anchor="ctr">
            <a:normAutofit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defRPr/>
            </a:pPr>
            <a:r>
              <a:rPr lang="en-US" altLang="en-US" sz="1800" spc="245" dirty="0" smtClean="0">
                <a:solidFill>
                  <a:schemeClr val="bg1"/>
                </a:solidFill>
              </a:rPr>
              <a:t>K-6: New Elementary School (requires site acquisition) </a:t>
            </a:r>
          </a:p>
          <a:p>
            <a:pPr>
              <a:lnSpc>
                <a:spcPct val="120000"/>
              </a:lnSpc>
              <a:defRPr/>
            </a:pPr>
            <a:endParaRPr lang="en-US" altLang="en-US" sz="1800" spc="245" dirty="0" smtClean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  <a:defRPr/>
            </a:pPr>
            <a:r>
              <a:rPr lang="en-US" altLang="en-US" sz="1800" spc="245" dirty="0" smtClean="0">
                <a:solidFill>
                  <a:schemeClr val="bg1"/>
                </a:solidFill>
              </a:rPr>
              <a:t>7-12: Jr/</a:t>
            </a:r>
            <a:r>
              <a:rPr lang="en-US" altLang="en-US" sz="1800" spc="245" dirty="0" err="1" smtClean="0">
                <a:solidFill>
                  <a:schemeClr val="bg1"/>
                </a:solidFill>
              </a:rPr>
              <a:t>Sr</a:t>
            </a:r>
            <a:r>
              <a:rPr lang="en-US" altLang="en-US" sz="1800" spc="245" dirty="0" smtClean="0">
                <a:solidFill>
                  <a:schemeClr val="bg1"/>
                </a:solidFill>
              </a:rPr>
              <a:t> High School – Renovations w/minor additions</a:t>
            </a:r>
            <a:endParaRPr lang="en-US" altLang="en-US" sz="1800" spc="245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161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841BDFE-43E0-4057-9101-E9D136569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86405" y="6444192"/>
            <a:ext cx="305595" cy="413808"/>
          </a:xfrm>
        </p:spPr>
        <p:txBody>
          <a:bodyPr/>
          <a:lstStyle/>
          <a:p>
            <a:fld id="{C20DCE7A-150F-4D18-AB70-1BF82DDDFA6D}" type="slidenum">
              <a:rPr lang="en-US" smtClean="0">
                <a:solidFill>
                  <a:srgbClr val="FFFFFF"/>
                </a:solidFill>
              </a:rPr>
              <a:pPr/>
              <a:t>18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1460129" y="1003619"/>
            <a:ext cx="9411072" cy="6036236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lnSpc>
                <a:spcPct val="100000"/>
              </a:lnSpc>
              <a:buNone/>
            </a:pPr>
            <a:endParaRPr lang="en-US" sz="353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221" t="1237" r="6597" b="1"/>
          <a:stretch/>
        </p:blipFill>
        <p:spPr>
          <a:xfrm>
            <a:off x="0" y="11875"/>
            <a:ext cx="6578930" cy="684612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783"/>
          <a:stretch/>
        </p:blipFill>
        <p:spPr>
          <a:xfrm>
            <a:off x="7002683" y="987962"/>
            <a:ext cx="4634244" cy="285758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29" b="16851"/>
          <a:stretch/>
        </p:blipFill>
        <p:spPr>
          <a:xfrm>
            <a:off x="7002683" y="3845549"/>
            <a:ext cx="4634244" cy="2805547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4333972" y="307792"/>
            <a:ext cx="7425112" cy="545318"/>
          </a:xfrm>
          <a:prstGeom prst="rect">
            <a:avLst/>
          </a:prstGeom>
        </p:spPr>
        <p:txBody>
          <a:bodyPr vert="horz" lIns="74749" tIns="37375" rIns="74749" bIns="37375" rtlCol="0" anchor="ctr">
            <a:normAutofit fontScale="25000" lnSpcReduction="20000"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  <a:defRPr/>
            </a:pPr>
            <a:r>
              <a:rPr lang="en-US" altLang="en-US" sz="10377" spc="245" dirty="0">
                <a:solidFill>
                  <a:schemeClr val="accent2"/>
                </a:solidFill>
              </a:rPr>
              <a:t>OPTION </a:t>
            </a:r>
            <a:r>
              <a:rPr lang="en-US" altLang="en-US" sz="10377" spc="245" dirty="0" smtClean="0">
                <a:solidFill>
                  <a:schemeClr val="accent2"/>
                </a:solidFill>
              </a:rPr>
              <a:t>8</a:t>
            </a:r>
          </a:p>
          <a:p>
            <a:pPr algn="r">
              <a:lnSpc>
                <a:spcPct val="120000"/>
              </a:lnSpc>
              <a:defRPr/>
            </a:pPr>
            <a:r>
              <a:rPr lang="en-US" altLang="en-US" sz="10377" spc="245" dirty="0" smtClean="0">
                <a:solidFill>
                  <a:schemeClr val="accent2"/>
                </a:solidFill>
              </a:rPr>
              <a:t>New Elementary Site Plan</a:t>
            </a:r>
            <a:endParaRPr lang="en-US" altLang="en-US" sz="1144" spc="245" dirty="0">
              <a:solidFill>
                <a:schemeClr val="accent2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76200" y="6312682"/>
            <a:ext cx="2064750" cy="545318"/>
          </a:xfrm>
          <a:prstGeom prst="rect">
            <a:avLst/>
          </a:prstGeom>
        </p:spPr>
        <p:txBody>
          <a:bodyPr vert="horz" lIns="74749" tIns="37375" rIns="74749" bIns="37375" rtlCol="0" anchor="ctr">
            <a:normAutofit fontScale="25000" lnSpcReduction="20000"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  <a:defRPr/>
            </a:pPr>
            <a:r>
              <a:rPr lang="en-US" altLang="en-US" sz="10377" spc="245" dirty="0" smtClean="0"/>
              <a:t>CONCEPT 1</a:t>
            </a:r>
          </a:p>
        </p:txBody>
      </p:sp>
    </p:spTree>
    <p:extLst>
      <p:ext uri="{BB962C8B-B14F-4D97-AF65-F5344CB8AC3E}">
        <p14:creationId xmlns:p14="http://schemas.microsoft.com/office/powerpoint/2010/main" val="28427822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26" b="7287"/>
          <a:stretch/>
        </p:blipFill>
        <p:spPr>
          <a:xfrm>
            <a:off x="6994331" y="1003619"/>
            <a:ext cx="4580351" cy="265502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4321120" y="295533"/>
            <a:ext cx="7425112" cy="545318"/>
          </a:xfrm>
          <a:prstGeom prst="rect">
            <a:avLst/>
          </a:prstGeom>
        </p:spPr>
        <p:txBody>
          <a:bodyPr vert="horz" lIns="74749" tIns="37375" rIns="74749" bIns="37375" rtlCol="0" anchor="ctr">
            <a:normAutofit fontScale="25000" lnSpcReduction="20000"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  <a:defRPr/>
            </a:pPr>
            <a:r>
              <a:rPr lang="en-US" altLang="en-US" sz="10377" spc="245" dirty="0">
                <a:solidFill>
                  <a:schemeClr val="accent2"/>
                </a:solidFill>
              </a:rPr>
              <a:t>OPTION </a:t>
            </a:r>
            <a:r>
              <a:rPr lang="en-US" altLang="en-US" sz="10377" spc="245" dirty="0" smtClean="0">
                <a:solidFill>
                  <a:schemeClr val="accent2"/>
                </a:solidFill>
              </a:rPr>
              <a:t>8</a:t>
            </a:r>
          </a:p>
          <a:p>
            <a:pPr algn="r">
              <a:lnSpc>
                <a:spcPct val="120000"/>
              </a:lnSpc>
              <a:defRPr/>
            </a:pPr>
            <a:r>
              <a:rPr lang="en-US" altLang="en-US" sz="10377" spc="245" dirty="0" smtClean="0">
                <a:solidFill>
                  <a:schemeClr val="accent2"/>
                </a:solidFill>
              </a:rPr>
              <a:t>New Elementary Site Plan</a:t>
            </a:r>
            <a:endParaRPr lang="en-US" altLang="en-US" sz="1144" spc="245" dirty="0">
              <a:solidFill>
                <a:schemeClr val="accent2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841BDFE-43E0-4057-9101-E9D136569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86405" y="6444192"/>
            <a:ext cx="305595" cy="413808"/>
          </a:xfrm>
        </p:spPr>
        <p:txBody>
          <a:bodyPr/>
          <a:lstStyle/>
          <a:p>
            <a:fld id="{C20DCE7A-150F-4D18-AB70-1BF82DDDFA6D}" type="slidenum">
              <a:rPr lang="en-US" smtClean="0">
                <a:solidFill>
                  <a:srgbClr val="FFFFFF"/>
                </a:solidFill>
              </a:rPr>
              <a:pPr/>
              <a:t>19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1460129" y="1003619"/>
            <a:ext cx="9411072" cy="6036236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lnSpc>
                <a:spcPct val="100000"/>
              </a:lnSpc>
              <a:buNone/>
            </a:pPr>
            <a:endParaRPr lang="en-US" sz="353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10" r="15905"/>
          <a:stretch/>
        </p:blipFill>
        <p:spPr>
          <a:xfrm>
            <a:off x="0" y="0"/>
            <a:ext cx="6655443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97"/>
          <a:stretch/>
        </p:blipFill>
        <p:spPr>
          <a:xfrm>
            <a:off x="6994331" y="3669175"/>
            <a:ext cx="4580351" cy="2981921"/>
          </a:xfrm>
          <a:prstGeom prst="rect">
            <a:avLst/>
          </a:prstGeom>
        </p:spPr>
      </p:pic>
      <p:sp>
        <p:nvSpPr>
          <p:cNvPr id="8" name="Title 1">
            <a:extLst>
              <a:ext uri="{FF2B5EF4-FFF2-40B4-BE49-F238E27FC236}">
                <a16:creationId xmlns:a16="http://schemas.microsoft.com/office/drawing/2014/main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76200" y="6312682"/>
            <a:ext cx="2064750" cy="545318"/>
          </a:xfrm>
          <a:prstGeom prst="rect">
            <a:avLst/>
          </a:prstGeom>
        </p:spPr>
        <p:txBody>
          <a:bodyPr vert="horz" lIns="74749" tIns="37375" rIns="74749" bIns="37375" rtlCol="0" anchor="ctr">
            <a:normAutofit fontScale="25000" lnSpcReduction="20000"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  <a:defRPr/>
            </a:pPr>
            <a:r>
              <a:rPr lang="en-US" altLang="en-US" sz="10377" spc="245" dirty="0" smtClean="0"/>
              <a:t>CONCEPT 2</a:t>
            </a:r>
          </a:p>
        </p:txBody>
      </p:sp>
    </p:spTree>
    <p:extLst>
      <p:ext uri="{BB962C8B-B14F-4D97-AF65-F5344CB8AC3E}">
        <p14:creationId xmlns:p14="http://schemas.microsoft.com/office/powerpoint/2010/main" val="4285372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half" idx="1"/>
          </p:nvPr>
        </p:nvSpPr>
        <p:spPr>
          <a:xfrm>
            <a:off x="1390203" y="2044772"/>
            <a:ext cx="8177309" cy="3826640"/>
          </a:xfrm>
        </p:spPr>
        <p:txBody>
          <a:bodyPr>
            <a:normAutofit/>
          </a:bodyPr>
          <a:lstStyle/>
          <a:p>
            <a:pPr marL="655579" indent="-655579">
              <a:lnSpc>
                <a:spcPct val="100000"/>
              </a:lnSpc>
              <a:buAutoNum type="arabicPeriod"/>
            </a:pPr>
            <a:r>
              <a:rPr lang="en-US" sz="3200" spc="265" dirty="0" smtClean="0"/>
              <a:t>OPTION DEVELOPMENT</a:t>
            </a:r>
            <a:endParaRPr lang="en-US" sz="3200" spc="265" dirty="0"/>
          </a:p>
          <a:p>
            <a:pPr marL="655579" indent="-655579">
              <a:lnSpc>
                <a:spcPct val="100000"/>
              </a:lnSpc>
              <a:buFont typeface="Arial" panose="020B0604020202020204" pitchFamily="34" charset="0"/>
              <a:buAutoNum type="arabicPeriod"/>
            </a:pPr>
            <a:r>
              <a:rPr lang="en-US" sz="3200" spc="265" dirty="0" smtClean="0"/>
              <a:t>OPTION REVIEW</a:t>
            </a:r>
          </a:p>
          <a:p>
            <a:pPr marL="655579" indent="-655579">
              <a:lnSpc>
                <a:spcPct val="100000"/>
              </a:lnSpc>
              <a:buAutoNum type="arabicPeriod"/>
            </a:pPr>
            <a:r>
              <a:rPr lang="en-US" sz="3200" spc="265" dirty="0" smtClean="0"/>
              <a:t>COST SUMMARY</a:t>
            </a:r>
          </a:p>
          <a:p>
            <a:pPr marL="655579" indent="-655579">
              <a:lnSpc>
                <a:spcPct val="100000"/>
              </a:lnSpc>
              <a:buAutoNum type="arabicPeriod"/>
            </a:pPr>
            <a:r>
              <a:rPr lang="en-US" sz="3200" spc="265" dirty="0" smtClean="0"/>
              <a:t>PHASING</a:t>
            </a:r>
          </a:p>
          <a:p>
            <a:pPr marL="655579" indent="-655579">
              <a:lnSpc>
                <a:spcPct val="100000"/>
              </a:lnSpc>
              <a:buFont typeface="+mj-lt"/>
              <a:buAutoNum type="arabicPeriod"/>
            </a:pPr>
            <a:r>
              <a:rPr lang="en-US" sz="3200" spc="265" dirty="0" smtClean="0"/>
              <a:t>NEXT STEPS</a:t>
            </a:r>
            <a:endParaRPr lang="en-US" sz="3200" spc="265" dirty="0"/>
          </a:p>
        </p:txBody>
      </p:sp>
    </p:spTree>
    <p:extLst>
      <p:ext uri="{BB962C8B-B14F-4D97-AF65-F5344CB8AC3E}">
        <p14:creationId xmlns:p14="http://schemas.microsoft.com/office/powerpoint/2010/main" val="17749635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61" r="20961" b="6667"/>
          <a:stretch/>
        </p:blipFill>
        <p:spPr>
          <a:xfrm>
            <a:off x="353840" y="188347"/>
            <a:ext cx="8348687" cy="6395867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4311495" y="662632"/>
            <a:ext cx="7425112" cy="545318"/>
          </a:xfrm>
          <a:prstGeom prst="rect">
            <a:avLst/>
          </a:prstGeom>
        </p:spPr>
        <p:txBody>
          <a:bodyPr vert="horz" lIns="74749" tIns="37375" rIns="74749" bIns="37375" rtlCol="0" anchor="ctr">
            <a:normAutofit fontScale="25000" lnSpcReduction="20000"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  <a:defRPr/>
            </a:pPr>
            <a:r>
              <a:rPr lang="en-US" altLang="en-US" sz="10377" spc="245" dirty="0">
                <a:solidFill>
                  <a:schemeClr val="accent2"/>
                </a:solidFill>
              </a:rPr>
              <a:t>OPTION </a:t>
            </a:r>
            <a:r>
              <a:rPr lang="en-US" altLang="en-US" sz="10377" spc="245" dirty="0" smtClean="0">
                <a:solidFill>
                  <a:schemeClr val="accent2"/>
                </a:solidFill>
              </a:rPr>
              <a:t>8</a:t>
            </a:r>
          </a:p>
          <a:p>
            <a:pPr algn="r">
              <a:lnSpc>
                <a:spcPct val="120000"/>
              </a:lnSpc>
              <a:defRPr/>
            </a:pPr>
            <a:r>
              <a:rPr lang="en-US" altLang="en-US" sz="10377" spc="245" dirty="0" smtClean="0">
                <a:solidFill>
                  <a:schemeClr val="accent2"/>
                </a:solidFill>
              </a:rPr>
              <a:t>New Elementary</a:t>
            </a:r>
          </a:p>
          <a:p>
            <a:pPr algn="r">
              <a:lnSpc>
                <a:spcPct val="120000"/>
              </a:lnSpc>
              <a:defRPr/>
            </a:pPr>
            <a:r>
              <a:rPr lang="en-US" altLang="en-US" sz="10377" spc="245" dirty="0" smtClean="0">
                <a:solidFill>
                  <a:schemeClr val="accent2"/>
                </a:solidFill>
              </a:rPr>
              <a:t>Floor Plan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841BDFE-43E0-4057-9101-E9D136569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86405" y="6444192"/>
            <a:ext cx="305595" cy="413808"/>
          </a:xfrm>
        </p:spPr>
        <p:txBody>
          <a:bodyPr/>
          <a:lstStyle/>
          <a:p>
            <a:fld id="{C20DCE7A-150F-4D18-AB70-1BF82DDDFA6D}" type="slidenum">
              <a:rPr lang="en-US" smtClean="0">
                <a:solidFill>
                  <a:srgbClr val="FFFFFF"/>
                </a:solidFill>
              </a:rPr>
              <a:pPr/>
              <a:t>20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5565980" y="6139617"/>
            <a:ext cx="1913709" cy="525936"/>
          </a:xfrm>
          <a:prstGeom prst="rect">
            <a:avLst/>
          </a:prstGeom>
        </p:spPr>
        <p:txBody>
          <a:bodyPr vert="horz" lIns="74749" tIns="37375" rIns="74749" bIns="37375" rtlCol="0" anchor="ctr">
            <a:normAutofit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defRPr/>
            </a:pPr>
            <a:r>
              <a:rPr lang="en-US" altLang="en-US" sz="1800" spc="245" dirty="0" smtClean="0">
                <a:solidFill>
                  <a:schemeClr val="bg1"/>
                </a:solidFill>
              </a:rPr>
              <a:t>First Floor</a:t>
            </a:r>
            <a:endParaRPr lang="en-US" altLang="en-US" sz="1800" spc="245" dirty="0">
              <a:solidFill>
                <a:schemeClr val="bg1"/>
              </a:solidFill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8594" y="5207000"/>
            <a:ext cx="1371195" cy="137721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2D10497-BCDD-47BF-89AB-D19519F3DA17}"/>
              </a:ext>
            </a:extLst>
          </p:cNvPr>
          <p:cNvSpPr txBox="1"/>
          <p:nvPr/>
        </p:nvSpPr>
        <p:spPr>
          <a:xfrm>
            <a:off x="8770025" y="1580902"/>
            <a:ext cx="3116380" cy="29238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Conceptual floor plan to accommodate grade level separation and projected enrollment (125,500 SF)</a:t>
            </a:r>
          </a:p>
          <a:p>
            <a:pPr marL="457200" lvl="0" indent="-457200"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Main Street separates Academic Spaces from Public Spaces.</a:t>
            </a:r>
          </a:p>
          <a:p>
            <a:pPr marL="457200" lvl="0" indent="-457200"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Open collaboration areas.</a:t>
            </a:r>
          </a:p>
          <a:p>
            <a:pPr lvl="0"/>
            <a:endParaRPr lang="en-US" sz="2400" dirty="0" smtClean="0">
              <a:solidFill>
                <a:srgbClr val="ED7D31"/>
              </a:solidFill>
            </a:endParaRPr>
          </a:p>
          <a:p>
            <a:pPr lvl="0"/>
            <a:endParaRPr lang="en-US" sz="1600" u="sng" dirty="0"/>
          </a:p>
        </p:txBody>
      </p:sp>
    </p:spTree>
    <p:extLst>
      <p:ext uri="{BB962C8B-B14F-4D97-AF65-F5344CB8AC3E}">
        <p14:creationId xmlns:p14="http://schemas.microsoft.com/office/powerpoint/2010/main" val="6745313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41" r="40610" b="7649"/>
          <a:stretch/>
        </p:blipFill>
        <p:spPr>
          <a:xfrm>
            <a:off x="1947976" y="175595"/>
            <a:ext cx="6327622" cy="6408619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841BDFE-43E0-4057-9101-E9D136569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86405" y="6444192"/>
            <a:ext cx="305595" cy="413808"/>
          </a:xfrm>
        </p:spPr>
        <p:txBody>
          <a:bodyPr/>
          <a:lstStyle/>
          <a:p>
            <a:fld id="{C20DCE7A-150F-4D18-AB70-1BF82DDDFA6D}" type="slidenum">
              <a:rPr lang="en-US" smtClean="0">
                <a:solidFill>
                  <a:srgbClr val="FFFFFF"/>
                </a:solidFill>
              </a:rPr>
              <a:pPr/>
              <a:t>21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9" name="Title 1">
            <a:extLst>
              <a:ext uri="{FF2B5EF4-FFF2-40B4-BE49-F238E27FC236}">
                <a16:creationId xmlns:a16="http://schemas.microsoft.com/office/drawing/2014/main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6031087" y="6181224"/>
            <a:ext cx="1913709" cy="525936"/>
          </a:xfrm>
          <a:prstGeom prst="rect">
            <a:avLst/>
          </a:prstGeom>
        </p:spPr>
        <p:txBody>
          <a:bodyPr vert="horz" lIns="74749" tIns="37375" rIns="74749" bIns="37375" rtlCol="0" anchor="ctr">
            <a:normAutofit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defRPr/>
            </a:pPr>
            <a:r>
              <a:rPr lang="en-US" altLang="en-US" sz="1800" spc="245" dirty="0" smtClean="0">
                <a:solidFill>
                  <a:schemeClr val="bg1"/>
                </a:solidFill>
              </a:rPr>
              <a:t>Second Floor</a:t>
            </a:r>
            <a:endParaRPr lang="en-US" altLang="en-US" sz="1800" spc="245" dirty="0">
              <a:solidFill>
                <a:schemeClr val="bg1"/>
              </a:solidFill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4311495" y="662632"/>
            <a:ext cx="7425112" cy="545318"/>
          </a:xfrm>
          <a:prstGeom prst="rect">
            <a:avLst/>
          </a:prstGeom>
        </p:spPr>
        <p:txBody>
          <a:bodyPr vert="horz" lIns="74749" tIns="37375" rIns="74749" bIns="37375" rtlCol="0" anchor="ctr">
            <a:normAutofit fontScale="25000" lnSpcReduction="20000"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  <a:defRPr/>
            </a:pPr>
            <a:r>
              <a:rPr lang="en-US" altLang="en-US" sz="10377" spc="245" dirty="0">
                <a:solidFill>
                  <a:schemeClr val="accent2"/>
                </a:solidFill>
              </a:rPr>
              <a:t>OPTION </a:t>
            </a:r>
            <a:r>
              <a:rPr lang="en-US" altLang="en-US" sz="10377" spc="245" dirty="0" smtClean="0">
                <a:solidFill>
                  <a:schemeClr val="accent2"/>
                </a:solidFill>
              </a:rPr>
              <a:t>8</a:t>
            </a:r>
          </a:p>
          <a:p>
            <a:pPr algn="r">
              <a:lnSpc>
                <a:spcPct val="120000"/>
              </a:lnSpc>
              <a:defRPr/>
            </a:pPr>
            <a:r>
              <a:rPr lang="en-US" altLang="en-US" sz="10377" spc="245" dirty="0" smtClean="0">
                <a:solidFill>
                  <a:schemeClr val="accent2"/>
                </a:solidFill>
              </a:rPr>
              <a:t>New Elementary</a:t>
            </a:r>
          </a:p>
          <a:p>
            <a:pPr algn="r">
              <a:lnSpc>
                <a:spcPct val="120000"/>
              </a:lnSpc>
              <a:defRPr/>
            </a:pPr>
            <a:r>
              <a:rPr lang="en-US" altLang="en-US" sz="10377" spc="245" dirty="0" smtClean="0">
                <a:solidFill>
                  <a:schemeClr val="accent2"/>
                </a:solidFill>
              </a:rPr>
              <a:t>Floor Plan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8594" y="5207000"/>
            <a:ext cx="1371195" cy="13772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021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02" t="14456" r="67404" b="14947"/>
          <a:stretch/>
        </p:blipFill>
        <p:spPr>
          <a:xfrm>
            <a:off x="285656" y="339508"/>
            <a:ext cx="3246929" cy="5750722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880" t="10822" r="771" b="7649"/>
          <a:stretch/>
        </p:blipFill>
        <p:spPr>
          <a:xfrm>
            <a:off x="3638425" y="44521"/>
            <a:ext cx="5733480" cy="6571645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841BDFE-43E0-4057-9101-E9D136569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86405" y="6444192"/>
            <a:ext cx="305595" cy="413808"/>
          </a:xfrm>
        </p:spPr>
        <p:txBody>
          <a:bodyPr/>
          <a:lstStyle/>
          <a:p>
            <a:fld id="{C20DCE7A-150F-4D18-AB70-1BF82DDDFA6D}" type="slidenum">
              <a:rPr lang="en-US" smtClean="0">
                <a:solidFill>
                  <a:srgbClr val="FFFFFF"/>
                </a:solidFill>
              </a:rPr>
              <a:pPr/>
              <a:t>22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4321120" y="295533"/>
            <a:ext cx="7425112" cy="545318"/>
          </a:xfrm>
          <a:prstGeom prst="rect">
            <a:avLst/>
          </a:prstGeom>
        </p:spPr>
        <p:txBody>
          <a:bodyPr vert="horz" lIns="74749" tIns="37375" rIns="74749" bIns="37375" rtlCol="0" anchor="ctr">
            <a:normAutofit fontScale="25000" lnSpcReduction="20000"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  <a:defRPr/>
            </a:pPr>
            <a:r>
              <a:rPr lang="en-US" altLang="en-US" sz="10377" spc="245" dirty="0">
                <a:solidFill>
                  <a:schemeClr val="accent2"/>
                </a:solidFill>
              </a:rPr>
              <a:t>OPTION </a:t>
            </a:r>
            <a:r>
              <a:rPr lang="en-US" altLang="en-US" sz="10377" spc="245" dirty="0" smtClean="0">
                <a:solidFill>
                  <a:schemeClr val="accent2"/>
                </a:solidFill>
              </a:rPr>
              <a:t>8</a:t>
            </a:r>
          </a:p>
        </p:txBody>
      </p:sp>
      <p:sp>
        <p:nvSpPr>
          <p:cNvPr id="9" name="Rectangle 8"/>
          <p:cNvSpPr/>
          <p:nvPr/>
        </p:nvSpPr>
        <p:spPr>
          <a:xfrm>
            <a:off x="442762" y="6038572"/>
            <a:ext cx="636986" cy="40562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761255" y="6219570"/>
            <a:ext cx="1913709" cy="525936"/>
          </a:xfrm>
          <a:prstGeom prst="rect">
            <a:avLst/>
          </a:prstGeom>
        </p:spPr>
        <p:txBody>
          <a:bodyPr vert="horz" lIns="74749" tIns="37375" rIns="74749" bIns="37375" rtlCol="0" anchor="ctr">
            <a:normAutofit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defRPr/>
            </a:pPr>
            <a:r>
              <a:rPr lang="en-US" altLang="en-US" sz="1800" spc="245" dirty="0" smtClean="0">
                <a:solidFill>
                  <a:schemeClr val="bg1"/>
                </a:solidFill>
              </a:rPr>
              <a:t>Ground Floor</a:t>
            </a:r>
            <a:endParaRPr lang="en-US" altLang="en-US" sz="1800" spc="245" dirty="0">
              <a:solidFill>
                <a:schemeClr val="bg1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2974206" y="3431990"/>
            <a:ext cx="664219" cy="12320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itle 1">
            <a:extLst>
              <a:ext uri="{FF2B5EF4-FFF2-40B4-BE49-F238E27FC236}">
                <a16:creationId xmlns:a16="http://schemas.microsoft.com/office/drawing/2014/main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4929469" y="6219570"/>
            <a:ext cx="1913709" cy="525936"/>
          </a:xfrm>
          <a:prstGeom prst="rect">
            <a:avLst/>
          </a:prstGeom>
        </p:spPr>
        <p:txBody>
          <a:bodyPr vert="horz" lIns="74749" tIns="37375" rIns="74749" bIns="37375" rtlCol="0" anchor="ctr">
            <a:normAutofit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defRPr/>
            </a:pPr>
            <a:r>
              <a:rPr lang="en-US" altLang="en-US" sz="1800" spc="245" dirty="0" smtClean="0">
                <a:solidFill>
                  <a:schemeClr val="bg1"/>
                </a:solidFill>
              </a:rPr>
              <a:t>First Floor</a:t>
            </a:r>
            <a:endParaRPr lang="en-US" altLang="en-US" sz="1800" spc="245" dirty="0">
              <a:solidFill>
                <a:schemeClr val="bg1"/>
              </a:solidFill>
            </a:endParaRPr>
          </a:p>
        </p:txBody>
      </p:sp>
      <p:sp>
        <p:nvSpPr>
          <p:cNvPr id="6" name="Title 1">
            <a:extLst>
              <a:ext uri="{FF2B5EF4-FFF2-40B4-BE49-F238E27FC236}">
                <a16:creationId xmlns:a16="http://schemas.microsoft.com/office/drawing/2014/main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8768818" y="840851"/>
            <a:ext cx="2977414" cy="525936"/>
          </a:xfrm>
          <a:prstGeom prst="rect">
            <a:avLst/>
          </a:prstGeom>
        </p:spPr>
        <p:txBody>
          <a:bodyPr vert="horz" lIns="74749" tIns="37375" rIns="74749" bIns="37375" rtlCol="0" anchor="ctr">
            <a:normAutofit fontScale="25000" lnSpcReduction="20000"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  <a:defRPr/>
            </a:pPr>
            <a:r>
              <a:rPr lang="en-US" altLang="en-US" sz="10377" spc="245" dirty="0" smtClean="0">
                <a:solidFill>
                  <a:schemeClr val="accent2"/>
                </a:solidFill>
              </a:rPr>
              <a:t>Jr/</a:t>
            </a:r>
            <a:r>
              <a:rPr lang="en-US" altLang="en-US" sz="10377" spc="245" dirty="0" err="1" smtClean="0">
                <a:solidFill>
                  <a:schemeClr val="accent2"/>
                </a:solidFill>
              </a:rPr>
              <a:t>Sr</a:t>
            </a:r>
            <a:r>
              <a:rPr lang="en-US" altLang="en-US" sz="10377" spc="245" dirty="0" smtClean="0">
                <a:solidFill>
                  <a:schemeClr val="accent2"/>
                </a:solidFill>
              </a:rPr>
              <a:t> High School Floor Plan</a:t>
            </a:r>
            <a:endParaRPr lang="en-US" altLang="en-US" sz="1144" spc="245" dirty="0">
              <a:solidFill>
                <a:schemeClr val="accent2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66273" y="5300133"/>
            <a:ext cx="1193295" cy="1396286"/>
          </a:xfrm>
          <a:prstGeom prst="rect">
            <a:avLst/>
          </a:prstGeom>
        </p:spPr>
      </p:pic>
      <p:sp>
        <p:nvSpPr>
          <p:cNvPr id="18" name="Rectangle 17"/>
          <p:cNvSpPr/>
          <p:nvPr/>
        </p:nvSpPr>
        <p:spPr>
          <a:xfrm>
            <a:off x="8585451" y="2009477"/>
            <a:ext cx="786454" cy="12320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52D10497-BCDD-47BF-89AB-D19519F3DA17}"/>
              </a:ext>
            </a:extLst>
          </p:cNvPr>
          <p:cNvSpPr txBox="1"/>
          <p:nvPr/>
        </p:nvSpPr>
        <p:spPr>
          <a:xfrm>
            <a:off x="8949651" y="1514274"/>
            <a:ext cx="311638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Expand Admin., Guidance &amp; Nurse.</a:t>
            </a:r>
          </a:p>
          <a:p>
            <a:pPr marL="457200" lvl="0" indent="-457200"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Create Secure Vestibule</a:t>
            </a:r>
          </a:p>
          <a:p>
            <a:pPr marL="457200" lvl="0" indent="-457200"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Separate Academic Spaces from Public Spaces.</a:t>
            </a:r>
          </a:p>
          <a:p>
            <a:pPr marL="457200" lvl="0" indent="-457200"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Separate Jr High from Sr. High</a:t>
            </a:r>
          </a:p>
          <a:p>
            <a:pPr marL="457200" lvl="0" indent="-457200"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Develop Main Street for building organization.</a:t>
            </a:r>
          </a:p>
          <a:p>
            <a:pPr marL="457200" lvl="0" indent="-457200"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Open collaboration areas.</a:t>
            </a:r>
          </a:p>
          <a:p>
            <a:pPr marL="457200" lvl="0" indent="-457200"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Storage addition for adjacent to Stage.</a:t>
            </a:r>
            <a:endParaRPr lang="en-US" dirty="0"/>
          </a:p>
          <a:p>
            <a:pPr lvl="0"/>
            <a:endParaRPr lang="en-US" sz="2400" dirty="0" smtClean="0">
              <a:solidFill>
                <a:srgbClr val="ED7D31"/>
              </a:solidFill>
            </a:endParaRPr>
          </a:p>
          <a:p>
            <a:pPr lvl="0"/>
            <a:endParaRPr lang="en-US" sz="1600" u="sng" dirty="0"/>
          </a:p>
        </p:txBody>
      </p:sp>
    </p:spTree>
    <p:extLst>
      <p:ext uri="{BB962C8B-B14F-4D97-AF65-F5344CB8AC3E}">
        <p14:creationId xmlns:p14="http://schemas.microsoft.com/office/powerpoint/2010/main" val="513360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4321120" y="295533"/>
            <a:ext cx="7425112" cy="545318"/>
          </a:xfrm>
          <a:prstGeom prst="rect">
            <a:avLst/>
          </a:prstGeom>
        </p:spPr>
        <p:txBody>
          <a:bodyPr vert="horz" lIns="74749" tIns="37375" rIns="74749" bIns="37375" rtlCol="0" anchor="ctr">
            <a:normAutofit fontScale="25000" lnSpcReduction="20000"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  <a:defRPr/>
            </a:pPr>
            <a:r>
              <a:rPr lang="en-US" altLang="en-US" sz="10377" b="1" spc="245" dirty="0">
                <a:solidFill>
                  <a:schemeClr val="accent2"/>
                </a:solidFill>
              </a:rPr>
              <a:t>OPTION </a:t>
            </a:r>
            <a:r>
              <a:rPr lang="en-US" altLang="en-US" sz="10377" b="1" spc="245" dirty="0" smtClean="0">
                <a:solidFill>
                  <a:schemeClr val="accent2"/>
                </a:solidFill>
              </a:rPr>
              <a:t>10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841BDFE-43E0-4057-9101-E9D136569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86405" y="6444192"/>
            <a:ext cx="305595" cy="413808"/>
          </a:xfrm>
        </p:spPr>
        <p:txBody>
          <a:bodyPr/>
          <a:lstStyle/>
          <a:p>
            <a:fld id="{C20DCE7A-150F-4D18-AB70-1BF82DDDFA6D}" type="slidenum">
              <a:rPr lang="en-US" smtClean="0">
                <a:solidFill>
                  <a:srgbClr val="FFFFFF"/>
                </a:solidFill>
              </a:rPr>
              <a:pPr/>
              <a:t>23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-1345749" y="2235653"/>
            <a:ext cx="9411072" cy="6036236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lnSpc>
                <a:spcPct val="100000"/>
              </a:lnSpc>
              <a:buNone/>
            </a:pPr>
            <a:endParaRPr lang="en-US" sz="353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126" y="5334678"/>
            <a:ext cx="2400107" cy="126365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392" y="5119298"/>
            <a:ext cx="1469624" cy="1639821"/>
          </a:xfrm>
          <a:prstGeom prst="rect">
            <a:avLst/>
          </a:prstGeom>
        </p:spPr>
      </p:pic>
      <p:sp>
        <p:nvSpPr>
          <p:cNvPr id="15" name="Title 1">
            <a:extLst>
              <a:ext uri="{FF2B5EF4-FFF2-40B4-BE49-F238E27FC236}">
                <a16:creationId xmlns:a16="http://schemas.microsoft.com/office/drawing/2014/main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513282" y="4635219"/>
            <a:ext cx="2223639" cy="545318"/>
          </a:xfrm>
          <a:prstGeom prst="rect">
            <a:avLst/>
          </a:prstGeom>
        </p:spPr>
        <p:txBody>
          <a:bodyPr vert="horz" lIns="74749" tIns="37375" rIns="74749" bIns="37375" rtlCol="0" anchor="ctr">
            <a:normAutofit fontScale="25000" lnSpcReduction="20000"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defRPr/>
            </a:pPr>
            <a:r>
              <a:rPr lang="en-US" altLang="en-US" sz="10377" spc="245" dirty="0" smtClean="0">
                <a:solidFill>
                  <a:schemeClr val="bg1"/>
                </a:solidFill>
              </a:rPr>
              <a:t>OPTION 10</a:t>
            </a:r>
            <a:endParaRPr lang="en-US" altLang="en-US" sz="1144" spc="245" dirty="0">
              <a:solidFill>
                <a:schemeClr val="bg1"/>
              </a:solidFill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507074" y="5022390"/>
            <a:ext cx="11081743" cy="38551"/>
          </a:xfrm>
          <a:prstGeom prst="line">
            <a:avLst/>
          </a:prstGeom>
          <a:ln w="1270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itle 1">
            <a:extLst>
              <a:ext uri="{FF2B5EF4-FFF2-40B4-BE49-F238E27FC236}">
                <a16:creationId xmlns:a16="http://schemas.microsoft.com/office/drawing/2014/main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5198695" y="4933946"/>
            <a:ext cx="6888802" cy="1795776"/>
          </a:xfrm>
          <a:prstGeom prst="rect">
            <a:avLst/>
          </a:prstGeom>
        </p:spPr>
        <p:txBody>
          <a:bodyPr vert="horz" lIns="74749" tIns="37375" rIns="74749" bIns="37375" rtlCol="0" anchor="ctr">
            <a:normAutofit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defRPr/>
            </a:pPr>
            <a:r>
              <a:rPr lang="en-US" altLang="en-US" sz="1800" spc="245" dirty="0" smtClean="0">
                <a:solidFill>
                  <a:schemeClr val="bg1"/>
                </a:solidFill>
              </a:rPr>
              <a:t>K-6: Repurpose existing HS to ES</a:t>
            </a:r>
          </a:p>
          <a:p>
            <a:pPr>
              <a:lnSpc>
                <a:spcPct val="120000"/>
              </a:lnSpc>
              <a:defRPr/>
            </a:pPr>
            <a:endParaRPr lang="en-US" altLang="en-US" sz="1800" spc="245" dirty="0" smtClean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  <a:defRPr/>
            </a:pPr>
            <a:r>
              <a:rPr lang="en-US" altLang="en-US" sz="1800" spc="245" dirty="0" smtClean="0">
                <a:solidFill>
                  <a:schemeClr val="bg1"/>
                </a:solidFill>
              </a:rPr>
              <a:t>7-12: New Jr/</a:t>
            </a:r>
            <a:r>
              <a:rPr lang="en-US" altLang="en-US" sz="1800" spc="245" dirty="0" err="1" smtClean="0">
                <a:solidFill>
                  <a:schemeClr val="bg1"/>
                </a:solidFill>
              </a:rPr>
              <a:t>Sr</a:t>
            </a:r>
            <a:r>
              <a:rPr lang="en-US" altLang="en-US" sz="1800" spc="245" dirty="0" smtClean="0">
                <a:solidFill>
                  <a:schemeClr val="bg1"/>
                </a:solidFill>
              </a:rPr>
              <a:t> High School (requires site acquisition)</a:t>
            </a:r>
            <a:endParaRPr lang="en-US" altLang="en-US" sz="1800" spc="245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3427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853" t="4631" r="2716" b="12561"/>
          <a:stretch/>
        </p:blipFill>
        <p:spPr>
          <a:xfrm>
            <a:off x="3883675" y="606392"/>
            <a:ext cx="4941759" cy="557483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7" t="15158" r="68140" b="14667"/>
          <a:stretch/>
        </p:blipFill>
        <p:spPr>
          <a:xfrm>
            <a:off x="408974" y="395531"/>
            <a:ext cx="3128362" cy="5708691"/>
          </a:xfrm>
          <a:prstGeom prst="rect">
            <a:avLst/>
          </a:prstGeom>
        </p:spPr>
      </p:pic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841BDFE-43E0-4057-9101-E9D136569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86405" y="6444192"/>
            <a:ext cx="305595" cy="413808"/>
          </a:xfrm>
        </p:spPr>
        <p:txBody>
          <a:bodyPr/>
          <a:lstStyle/>
          <a:p>
            <a:fld id="{C20DCE7A-150F-4D18-AB70-1BF82DDDFA6D}" type="slidenum">
              <a:rPr lang="en-US" smtClean="0">
                <a:solidFill>
                  <a:srgbClr val="FFFFFF"/>
                </a:solidFill>
              </a:rPr>
              <a:pPr/>
              <a:t>24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4321120" y="674004"/>
            <a:ext cx="7425112" cy="545318"/>
          </a:xfrm>
          <a:prstGeom prst="rect">
            <a:avLst/>
          </a:prstGeom>
        </p:spPr>
        <p:txBody>
          <a:bodyPr vert="horz" lIns="74749" tIns="37375" rIns="74749" bIns="37375" rtlCol="0" anchor="ctr">
            <a:normAutofit fontScale="25000" lnSpcReduction="20000"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  <a:defRPr/>
            </a:pPr>
            <a:r>
              <a:rPr lang="en-US" altLang="en-US" sz="10377" spc="245" dirty="0">
                <a:solidFill>
                  <a:schemeClr val="accent2"/>
                </a:solidFill>
              </a:rPr>
              <a:t>OPTION </a:t>
            </a:r>
            <a:r>
              <a:rPr lang="en-US" altLang="en-US" sz="10377" spc="245" dirty="0" smtClean="0">
                <a:solidFill>
                  <a:schemeClr val="accent2"/>
                </a:solidFill>
              </a:rPr>
              <a:t>10</a:t>
            </a:r>
          </a:p>
          <a:p>
            <a:pPr algn="r">
              <a:lnSpc>
                <a:spcPct val="120000"/>
              </a:lnSpc>
              <a:defRPr/>
            </a:pPr>
            <a:r>
              <a:rPr lang="en-US" altLang="en-US" sz="10377" spc="245" dirty="0" smtClean="0">
                <a:solidFill>
                  <a:schemeClr val="accent2"/>
                </a:solidFill>
              </a:rPr>
              <a:t>Elementary School</a:t>
            </a:r>
          </a:p>
          <a:p>
            <a:pPr algn="r">
              <a:lnSpc>
                <a:spcPct val="120000"/>
              </a:lnSpc>
              <a:defRPr/>
            </a:pPr>
            <a:r>
              <a:rPr lang="en-US" altLang="en-US" sz="10377" spc="245" dirty="0" smtClean="0">
                <a:solidFill>
                  <a:schemeClr val="accent2"/>
                </a:solidFill>
              </a:rPr>
              <a:t>Floor Plan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5992" y="5218314"/>
            <a:ext cx="1284074" cy="1432782"/>
          </a:xfrm>
          <a:prstGeom prst="rect">
            <a:avLst/>
          </a:prstGeom>
        </p:spPr>
      </p:pic>
      <p:sp>
        <p:nvSpPr>
          <p:cNvPr id="14" name="Title 1">
            <a:extLst>
              <a:ext uri="{FF2B5EF4-FFF2-40B4-BE49-F238E27FC236}">
                <a16:creationId xmlns:a16="http://schemas.microsoft.com/office/drawing/2014/main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1374687" y="6181224"/>
            <a:ext cx="1913709" cy="525936"/>
          </a:xfrm>
          <a:prstGeom prst="rect">
            <a:avLst/>
          </a:prstGeom>
        </p:spPr>
        <p:txBody>
          <a:bodyPr vert="horz" lIns="74749" tIns="37375" rIns="74749" bIns="37375" rtlCol="0" anchor="ctr">
            <a:normAutofit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defRPr/>
            </a:pPr>
            <a:r>
              <a:rPr lang="en-US" altLang="en-US" sz="1800" spc="245" dirty="0" smtClean="0">
                <a:solidFill>
                  <a:schemeClr val="bg1"/>
                </a:solidFill>
              </a:rPr>
              <a:t>Ground Floor</a:t>
            </a:r>
            <a:endParaRPr lang="en-US" altLang="en-US" sz="1800" spc="245" dirty="0">
              <a:solidFill>
                <a:schemeClr val="bg1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6191238" y="6181224"/>
            <a:ext cx="1913709" cy="525936"/>
          </a:xfrm>
          <a:prstGeom prst="rect">
            <a:avLst/>
          </a:prstGeom>
        </p:spPr>
        <p:txBody>
          <a:bodyPr vert="horz" lIns="74749" tIns="37375" rIns="74749" bIns="37375" rtlCol="0" anchor="ctr">
            <a:normAutofit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defRPr/>
            </a:pPr>
            <a:r>
              <a:rPr lang="en-US" altLang="en-US" sz="1800" spc="245" dirty="0" smtClean="0">
                <a:solidFill>
                  <a:schemeClr val="bg1"/>
                </a:solidFill>
              </a:rPr>
              <a:t>First Floor</a:t>
            </a:r>
            <a:endParaRPr lang="en-US" altLang="en-US" sz="1800" spc="245" dirty="0">
              <a:solidFill>
                <a:schemeClr val="bg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2970490" y="3422364"/>
            <a:ext cx="796704" cy="123203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5972122" y="1947559"/>
            <a:ext cx="9625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>
                <a:solidFill>
                  <a:schemeClr val="bg1"/>
                </a:solidFill>
              </a:rPr>
              <a:t>LIBRARY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6799724" y="2101447"/>
            <a:ext cx="96252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err="1" smtClean="0">
                <a:solidFill>
                  <a:schemeClr val="bg1"/>
                </a:solidFill>
              </a:rPr>
              <a:t>LGI</a:t>
            </a:r>
            <a:endParaRPr lang="en-US" sz="1400" b="1" dirty="0">
              <a:solidFill>
                <a:schemeClr val="bg1"/>
              </a:solidFill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2D10497-BCDD-47BF-89AB-D19519F3DA17}"/>
              </a:ext>
            </a:extLst>
          </p:cNvPr>
          <p:cNvSpPr txBox="1"/>
          <p:nvPr/>
        </p:nvSpPr>
        <p:spPr>
          <a:xfrm>
            <a:off x="8941915" y="1511297"/>
            <a:ext cx="3116380" cy="20005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lvl="0" indent="-457200"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Create Secure Vestibule</a:t>
            </a:r>
          </a:p>
          <a:p>
            <a:pPr marL="457200" lvl="0" indent="-457200"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Separate Academic Spaces from Public Spaces.</a:t>
            </a:r>
          </a:p>
          <a:p>
            <a:pPr marL="457200" lvl="0" indent="-457200"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Separate K-1 from 2-5.</a:t>
            </a:r>
          </a:p>
          <a:p>
            <a:pPr marL="457200" lvl="0" indent="-457200"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Include open collaboration areas.</a:t>
            </a:r>
            <a:endParaRPr lang="en-US" sz="2400" dirty="0" smtClean="0">
              <a:solidFill>
                <a:srgbClr val="ED7D31"/>
              </a:solidFill>
            </a:endParaRPr>
          </a:p>
          <a:p>
            <a:pPr lvl="0"/>
            <a:endParaRPr lang="en-US" sz="1600" u="sng" dirty="0"/>
          </a:p>
        </p:txBody>
      </p:sp>
    </p:spTree>
    <p:extLst>
      <p:ext uri="{BB962C8B-B14F-4D97-AF65-F5344CB8AC3E}">
        <p14:creationId xmlns:p14="http://schemas.microsoft.com/office/powerpoint/2010/main" val="2339451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60" t="-252" r="3375" b="6328"/>
          <a:stretch/>
        </p:blipFill>
        <p:spPr>
          <a:xfrm>
            <a:off x="-1" y="-24771"/>
            <a:ext cx="7940233" cy="688277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8450980" y="458301"/>
            <a:ext cx="3278809" cy="545318"/>
          </a:xfrm>
          <a:prstGeom prst="rect">
            <a:avLst/>
          </a:prstGeom>
        </p:spPr>
        <p:txBody>
          <a:bodyPr vert="horz" lIns="74749" tIns="37375" rIns="74749" bIns="37375" rtlCol="0" anchor="ctr">
            <a:normAutofit fontScale="25000" lnSpcReduction="20000"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  <a:defRPr/>
            </a:pPr>
            <a:r>
              <a:rPr lang="en-US" altLang="en-US" sz="10377" spc="245" dirty="0">
                <a:solidFill>
                  <a:schemeClr val="accent2"/>
                </a:solidFill>
              </a:rPr>
              <a:t>OPTION </a:t>
            </a:r>
            <a:r>
              <a:rPr lang="en-US" altLang="en-US" sz="10377" spc="245" dirty="0" smtClean="0">
                <a:solidFill>
                  <a:schemeClr val="accent2"/>
                </a:solidFill>
              </a:rPr>
              <a:t>10</a:t>
            </a:r>
          </a:p>
          <a:p>
            <a:pPr algn="r">
              <a:lnSpc>
                <a:spcPct val="120000"/>
              </a:lnSpc>
              <a:defRPr/>
            </a:pPr>
            <a:r>
              <a:rPr lang="en-US" altLang="en-US" sz="10377" spc="245" dirty="0" smtClean="0">
                <a:solidFill>
                  <a:schemeClr val="accent2"/>
                </a:solidFill>
              </a:rPr>
              <a:t>New High School </a:t>
            </a:r>
          </a:p>
          <a:p>
            <a:pPr algn="r">
              <a:lnSpc>
                <a:spcPct val="120000"/>
              </a:lnSpc>
              <a:defRPr/>
            </a:pPr>
            <a:r>
              <a:rPr lang="en-US" altLang="en-US" sz="10377" spc="245" dirty="0" smtClean="0">
                <a:solidFill>
                  <a:schemeClr val="accent2"/>
                </a:solidFill>
              </a:rPr>
              <a:t>Site Plan</a:t>
            </a:r>
            <a:endParaRPr lang="en-US" altLang="en-US" sz="1144" spc="245" dirty="0">
              <a:solidFill>
                <a:schemeClr val="accent2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841BDFE-43E0-4057-9101-E9D136569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86405" y="6444192"/>
            <a:ext cx="305595" cy="413808"/>
          </a:xfrm>
        </p:spPr>
        <p:txBody>
          <a:bodyPr/>
          <a:lstStyle/>
          <a:p>
            <a:fld id="{C20DCE7A-150F-4D18-AB70-1BF82DDDFA6D}" type="slidenum">
              <a:rPr lang="en-US" smtClean="0">
                <a:solidFill>
                  <a:srgbClr val="FFFFFF"/>
                </a:solidFill>
              </a:rPr>
              <a:pPr/>
              <a:t>25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1460129" y="1003619"/>
            <a:ext cx="9411072" cy="6036236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lnSpc>
                <a:spcPct val="100000"/>
              </a:lnSpc>
              <a:buNone/>
            </a:pPr>
            <a:endParaRPr lang="en-US" sz="353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84" t="1" b="37005"/>
          <a:stretch/>
        </p:blipFill>
        <p:spPr>
          <a:xfrm>
            <a:off x="7720703" y="1292469"/>
            <a:ext cx="4165701" cy="250662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7" t="1864" b="30604"/>
          <a:stretch/>
        </p:blipFill>
        <p:spPr>
          <a:xfrm>
            <a:off x="7720313" y="4087940"/>
            <a:ext cx="4166091" cy="23562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929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841BDFE-43E0-4057-9101-E9D136569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86405" y="6444192"/>
            <a:ext cx="305595" cy="413808"/>
          </a:xfrm>
        </p:spPr>
        <p:txBody>
          <a:bodyPr/>
          <a:lstStyle/>
          <a:p>
            <a:fld id="{C20DCE7A-150F-4D18-AB70-1BF82DDDFA6D}" type="slidenum">
              <a:rPr lang="en-US" smtClean="0">
                <a:solidFill>
                  <a:srgbClr val="FFFFFF"/>
                </a:solidFill>
              </a:rPr>
              <a:pPr/>
              <a:t>26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987942" y="1597793"/>
            <a:ext cx="1270534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082591" y="3734602"/>
            <a:ext cx="1270534" cy="3898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987942" y="5813659"/>
            <a:ext cx="1270534" cy="44759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95" t="3368" r="9121" b="8069"/>
          <a:stretch/>
        </p:blipFill>
        <p:spPr>
          <a:xfrm>
            <a:off x="60684" y="211756"/>
            <a:ext cx="8802769" cy="6519422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4321120" y="480527"/>
            <a:ext cx="7425112" cy="545318"/>
          </a:xfrm>
          <a:prstGeom prst="rect">
            <a:avLst/>
          </a:prstGeom>
        </p:spPr>
        <p:txBody>
          <a:bodyPr vert="horz" lIns="74749" tIns="37375" rIns="74749" bIns="37375" rtlCol="0" anchor="ctr">
            <a:normAutofit fontScale="25000" lnSpcReduction="20000"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  <a:defRPr/>
            </a:pPr>
            <a:r>
              <a:rPr lang="en-US" altLang="en-US" sz="10377" spc="245" dirty="0">
                <a:solidFill>
                  <a:schemeClr val="accent2"/>
                </a:solidFill>
              </a:rPr>
              <a:t>OPTION </a:t>
            </a:r>
            <a:r>
              <a:rPr lang="en-US" altLang="en-US" sz="10377" spc="245" dirty="0" smtClean="0">
                <a:solidFill>
                  <a:schemeClr val="accent2"/>
                </a:solidFill>
              </a:rPr>
              <a:t>10</a:t>
            </a:r>
          </a:p>
          <a:p>
            <a:pPr algn="r">
              <a:lnSpc>
                <a:spcPct val="120000"/>
              </a:lnSpc>
              <a:defRPr/>
            </a:pPr>
            <a:r>
              <a:rPr lang="en-US" altLang="en-US" sz="10377" spc="245" dirty="0" smtClean="0">
                <a:solidFill>
                  <a:schemeClr val="accent2"/>
                </a:solidFill>
              </a:rPr>
              <a:t>New High School</a:t>
            </a:r>
          </a:p>
          <a:p>
            <a:pPr algn="r">
              <a:lnSpc>
                <a:spcPct val="120000"/>
              </a:lnSpc>
              <a:defRPr/>
            </a:pPr>
            <a:r>
              <a:rPr lang="en-US" altLang="en-US" sz="10377" spc="245" dirty="0" smtClean="0">
                <a:solidFill>
                  <a:schemeClr val="accent2"/>
                </a:solidFill>
              </a:rPr>
              <a:t>Floor Plan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0378" y="5469467"/>
            <a:ext cx="2095854" cy="1103466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2D10497-BCDD-47BF-89AB-D19519F3DA17}"/>
              </a:ext>
            </a:extLst>
          </p:cNvPr>
          <p:cNvSpPr txBox="1"/>
          <p:nvPr/>
        </p:nvSpPr>
        <p:spPr>
          <a:xfrm>
            <a:off x="8944075" y="1386169"/>
            <a:ext cx="3116380" cy="3693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Tx/>
              <a:buAutoNum type="arabicPeriod"/>
            </a:pPr>
            <a:r>
              <a:rPr lang="en-US" dirty="0">
                <a:solidFill>
                  <a:schemeClr val="bg1"/>
                </a:solidFill>
              </a:rPr>
              <a:t>Conceptual floor plan to accommodate grade level separation and projected enrollment.</a:t>
            </a:r>
          </a:p>
          <a:p>
            <a:pPr marL="457200" lvl="0" indent="-457200"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Create Secure Vestibule</a:t>
            </a:r>
          </a:p>
          <a:p>
            <a:pPr marL="457200" lvl="0" indent="-457200"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Separate Academic Spaces from Public Spaces.</a:t>
            </a:r>
          </a:p>
          <a:p>
            <a:pPr marL="457200" lvl="0" indent="-457200"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Develop Main Street for building organization.</a:t>
            </a:r>
          </a:p>
          <a:p>
            <a:pPr marL="457200" lvl="0" indent="-457200"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Secondary entrance for evening events.</a:t>
            </a:r>
          </a:p>
          <a:p>
            <a:pPr marL="457200" lvl="0" indent="-457200">
              <a:buAutoNum type="arabicPeriod"/>
            </a:pPr>
            <a:r>
              <a:rPr lang="en-US" dirty="0" smtClean="0">
                <a:solidFill>
                  <a:schemeClr val="bg1"/>
                </a:solidFill>
              </a:rPr>
              <a:t>Include open collaboration areas.</a:t>
            </a:r>
            <a:endParaRPr lang="en-US" sz="2400" dirty="0" smtClean="0">
              <a:solidFill>
                <a:srgbClr val="ED7D3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43549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841BDFE-43E0-4057-9101-E9D136569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86405" y="6444192"/>
            <a:ext cx="305595" cy="413808"/>
          </a:xfrm>
        </p:spPr>
        <p:txBody>
          <a:bodyPr/>
          <a:lstStyle/>
          <a:p>
            <a:fld id="{C20DCE7A-150F-4D18-AB70-1BF82DDDFA6D}" type="slidenum">
              <a:rPr lang="en-US" smtClean="0">
                <a:solidFill>
                  <a:srgbClr val="FFFFFF"/>
                </a:solidFill>
              </a:rPr>
              <a:pPr/>
              <a:t>27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987942" y="1597793"/>
            <a:ext cx="1270534" cy="36576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ctangle 5"/>
          <p:cNvSpPr/>
          <p:nvPr/>
        </p:nvSpPr>
        <p:spPr>
          <a:xfrm>
            <a:off x="7082591" y="3734602"/>
            <a:ext cx="1270534" cy="38984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987942" y="5813659"/>
            <a:ext cx="1270534" cy="447594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" t="13852" r="9087" b="8070"/>
          <a:stretch/>
        </p:blipFill>
        <p:spPr>
          <a:xfrm>
            <a:off x="280845" y="855311"/>
            <a:ext cx="8673582" cy="5717026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4301869" y="582652"/>
            <a:ext cx="7425112" cy="545318"/>
          </a:xfrm>
          <a:prstGeom prst="rect">
            <a:avLst/>
          </a:prstGeom>
        </p:spPr>
        <p:txBody>
          <a:bodyPr vert="horz" lIns="74749" tIns="37375" rIns="74749" bIns="37375" rtlCol="0" anchor="ctr">
            <a:normAutofit fontScale="25000" lnSpcReduction="20000"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  <a:defRPr/>
            </a:pPr>
            <a:r>
              <a:rPr lang="en-US" altLang="en-US" sz="10377" spc="245" dirty="0">
                <a:solidFill>
                  <a:schemeClr val="accent2"/>
                </a:solidFill>
              </a:rPr>
              <a:t>OPTION </a:t>
            </a:r>
            <a:r>
              <a:rPr lang="en-US" altLang="en-US" sz="10377" spc="245" dirty="0" smtClean="0">
                <a:solidFill>
                  <a:schemeClr val="accent2"/>
                </a:solidFill>
              </a:rPr>
              <a:t>10</a:t>
            </a:r>
          </a:p>
          <a:p>
            <a:pPr algn="r">
              <a:lnSpc>
                <a:spcPct val="120000"/>
              </a:lnSpc>
              <a:defRPr/>
            </a:pPr>
            <a:r>
              <a:rPr lang="en-US" altLang="en-US" sz="10377" spc="245" dirty="0" smtClean="0">
                <a:solidFill>
                  <a:schemeClr val="accent2"/>
                </a:solidFill>
              </a:rPr>
              <a:t>New High School</a:t>
            </a:r>
          </a:p>
          <a:p>
            <a:pPr algn="r">
              <a:lnSpc>
                <a:spcPct val="120000"/>
              </a:lnSpc>
              <a:defRPr/>
            </a:pPr>
            <a:r>
              <a:rPr lang="en-US" altLang="en-US" sz="10377" spc="245" dirty="0" smtClean="0">
                <a:solidFill>
                  <a:schemeClr val="accent2"/>
                </a:solidFill>
              </a:rPr>
              <a:t>Floor Plan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0378" y="5469467"/>
            <a:ext cx="2095854" cy="11034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3455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51365" y="4562758"/>
            <a:ext cx="12710746" cy="914400"/>
          </a:xfrm>
        </p:spPr>
        <p:txBody>
          <a:bodyPr>
            <a:noAutofit/>
          </a:bodyPr>
          <a:lstStyle/>
          <a:p>
            <a:r>
              <a:rPr lang="en-US" dirty="0" smtClean="0"/>
              <a:t>3  COST ESTIMATE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5092641" y="4562758"/>
            <a:ext cx="914400" cy="914400"/>
            <a:chOff x="5468292" y="4562758"/>
            <a:chExt cx="914400" cy="914400"/>
          </a:xfrm>
        </p:grpSpPr>
        <p:sp>
          <p:nvSpPr>
            <p:cNvPr id="5" name="Oval 4"/>
            <p:cNvSpPr/>
            <p:nvPr/>
          </p:nvSpPr>
          <p:spPr>
            <a:xfrm>
              <a:off x="5468292" y="4562758"/>
              <a:ext cx="914400" cy="914400"/>
            </a:xfrm>
            <a:prstGeom prst="ellipse">
              <a:avLst/>
            </a:prstGeom>
            <a:noFill/>
            <a:ln w="127000">
              <a:solidFill>
                <a:srgbClr val="24242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242424"/>
                  </a:solidFill>
                </a:ln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5468292" y="4562758"/>
              <a:ext cx="914400" cy="914400"/>
            </a:xfrm>
            <a:prstGeom prst="ellipse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4159948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4321120" y="295533"/>
            <a:ext cx="7425112" cy="545318"/>
          </a:xfrm>
          <a:prstGeom prst="rect">
            <a:avLst/>
          </a:prstGeom>
        </p:spPr>
        <p:txBody>
          <a:bodyPr vert="horz" lIns="74749" tIns="37375" rIns="74749" bIns="37375" rtlCol="0" anchor="ctr">
            <a:normAutofit fontScale="25000" lnSpcReduction="20000"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  <a:defRPr/>
            </a:pPr>
            <a:r>
              <a:rPr lang="en-US" altLang="en-US" sz="10377" spc="245" dirty="0" smtClean="0">
                <a:solidFill>
                  <a:schemeClr val="accent2"/>
                </a:solidFill>
              </a:rPr>
              <a:t>COST ESTIMATE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841BDFE-43E0-4057-9101-E9D136569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86405" y="6444192"/>
            <a:ext cx="305595" cy="413808"/>
          </a:xfrm>
        </p:spPr>
        <p:txBody>
          <a:bodyPr/>
          <a:lstStyle/>
          <a:p>
            <a:fld id="{C20DCE7A-150F-4D18-AB70-1BF82DDDFA6D}" type="slidenum">
              <a:rPr lang="en-US" smtClean="0">
                <a:solidFill>
                  <a:srgbClr val="FFFFFF"/>
                </a:solidFill>
              </a:rPr>
              <a:pPr/>
              <a:t>29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507075" y="541054"/>
            <a:ext cx="2223639" cy="545318"/>
          </a:xfrm>
          <a:prstGeom prst="rect">
            <a:avLst/>
          </a:prstGeom>
        </p:spPr>
        <p:txBody>
          <a:bodyPr vert="horz" lIns="74749" tIns="37375" rIns="74749" bIns="37375" rtlCol="0" anchor="ctr">
            <a:normAutofit fontScale="25000" lnSpcReduction="20000"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defRPr/>
            </a:pPr>
            <a:r>
              <a:rPr lang="en-US" altLang="en-US" sz="10377" spc="245" dirty="0" smtClean="0">
                <a:solidFill>
                  <a:schemeClr val="bg1"/>
                </a:solidFill>
              </a:rPr>
              <a:t>OPTION 3</a:t>
            </a:r>
            <a:endParaRPr lang="en-US" altLang="en-US" sz="1144" spc="245" dirty="0">
              <a:solidFill>
                <a:schemeClr val="bg1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661" y="3548055"/>
            <a:ext cx="1772558" cy="2074088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>
          <a:xfrm>
            <a:off x="507075" y="990119"/>
            <a:ext cx="11081742" cy="20534"/>
          </a:xfrm>
          <a:prstGeom prst="line">
            <a:avLst/>
          </a:prstGeom>
          <a:ln w="1270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itle 1">
            <a:extLst>
              <a:ext uri="{FF2B5EF4-FFF2-40B4-BE49-F238E27FC236}">
                <a16:creationId xmlns:a16="http://schemas.microsoft.com/office/drawing/2014/main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5110062" y="1559541"/>
            <a:ext cx="6262575" cy="4138131"/>
          </a:xfrm>
          <a:prstGeom prst="rect">
            <a:avLst/>
          </a:prstGeom>
        </p:spPr>
        <p:txBody>
          <a:bodyPr vert="horz" wrap="square" lIns="74749" tIns="37375" rIns="74749" bIns="37375" rtlCol="0" anchor="ctr">
            <a:spAutoFit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defRPr/>
            </a:pPr>
            <a:r>
              <a:rPr lang="en-US" altLang="en-US" sz="2000" u="sng" spc="245" dirty="0" smtClean="0">
                <a:solidFill>
                  <a:schemeClr val="bg1"/>
                </a:solidFill>
              </a:rPr>
              <a:t>Chicora ES Additions &amp; Renovations</a:t>
            </a:r>
            <a:r>
              <a:rPr lang="en-US" altLang="en-US" sz="2000" spc="245" dirty="0" smtClean="0">
                <a:solidFill>
                  <a:schemeClr val="bg1"/>
                </a:solidFill>
              </a:rPr>
              <a:t>	</a:t>
            </a:r>
          </a:p>
          <a:p>
            <a:pPr>
              <a:lnSpc>
                <a:spcPct val="120000"/>
              </a:lnSpc>
              <a:defRPr/>
            </a:pPr>
            <a:r>
              <a:rPr lang="en-US" altLang="en-US" sz="2000" spc="245" dirty="0" smtClean="0">
                <a:solidFill>
                  <a:schemeClr val="bg1"/>
                </a:solidFill>
              </a:rPr>
              <a:t>Construction Costs:	$</a:t>
            </a:r>
            <a:r>
              <a:rPr lang="en-US" altLang="en-US" sz="2000" spc="245" dirty="0" err="1" smtClean="0">
                <a:solidFill>
                  <a:schemeClr val="bg1"/>
                </a:solidFill>
              </a:rPr>
              <a:t>15.7M</a:t>
            </a:r>
            <a:r>
              <a:rPr lang="en-US" altLang="en-US" sz="2000" spc="245" dirty="0" smtClean="0">
                <a:solidFill>
                  <a:schemeClr val="bg1"/>
                </a:solidFill>
              </a:rPr>
              <a:t>	$</a:t>
            </a:r>
            <a:r>
              <a:rPr lang="en-US" altLang="en-US" sz="2000" spc="245" dirty="0" err="1" smtClean="0">
                <a:solidFill>
                  <a:schemeClr val="bg1"/>
                </a:solidFill>
              </a:rPr>
              <a:t>17.1M</a:t>
            </a:r>
            <a:endParaRPr lang="en-US" altLang="en-US" sz="2000" spc="245" dirty="0" smtClean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  <a:defRPr/>
            </a:pPr>
            <a:r>
              <a:rPr lang="en-US" altLang="en-US" sz="2000" spc="245" dirty="0" smtClean="0">
                <a:solidFill>
                  <a:schemeClr val="bg1"/>
                </a:solidFill>
              </a:rPr>
              <a:t>Soft Costs:		  $</a:t>
            </a:r>
            <a:r>
              <a:rPr lang="en-US" altLang="en-US" sz="2000" spc="245" dirty="0" err="1" smtClean="0">
                <a:solidFill>
                  <a:schemeClr val="bg1"/>
                </a:solidFill>
              </a:rPr>
              <a:t>2.8M</a:t>
            </a:r>
            <a:r>
              <a:rPr lang="en-US" altLang="en-US" sz="2000" spc="245" dirty="0" smtClean="0">
                <a:solidFill>
                  <a:schemeClr val="bg1"/>
                </a:solidFill>
              </a:rPr>
              <a:t>	  $</a:t>
            </a:r>
            <a:r>
              <a:rPr lang="en-US" altLang="en-US" sz="2000" spc="245" dirty="0" err="1" smtClean="0">
                <a:solidFill>
                  <a:schemeClr val="bg1"/>
                </a:solidFill>
              </a:rPr>
              <a:t>3.0M</a:t>
            </a:r>
            <a:endParaRPr lang="en-US" altLang="en-US" sz="2000" spc="245" dirty="0" smtClean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  <a:defRPr/>
            </a:pPr>
            <a:r>
              <a:rPr lang="en-US" altLang="en-US" sz="2000" spc="245" dirty="0" smtClean="0">
                <a:solidFill>
                  <a:schemeClr val="bg1"/>
                </a:solidFill>
              </a:rPr>
              <a:t>	</a:t>
            </a:r>
            <a:r>
              <a:rPr lang="en-US" altLang="en-US" sz="2000" b="1" spc="245" dirty="0" smtClean="0">
                <a:solidFill>
                  <a:schemeClr val="bg1"/>
                </a:solidFill>
              </a:rPr>
              <a:t>Total </a:t>
            </a:r>
            <a:r>
              <a:rPr lang="en-US" altLang="en-US" sz="2000" b="1" spc="245" dirty="0">
                <a:solidFill>
                  <a:schemeClr val="bg1"/>
                </a:solidFill>
              </a:rPr>
              <a:t>Costs</a:t>
            </a:r>
            <a:r>
              <a:rPr lang="en-US" altLang="en-US" sz="2000" b="1" spc="245" dirty="0" smtClean="0">
                <a:solidFill>
                  <a:schemeClr val="bg1"/>
                </a:solidFill>
              </a:rPr>
              <a:t>:	$</a:t>
            </a:r>
            <a:r>
              <a:rPr lang="en-US" altLang="en-US" sz="2000" b="1" spc="245" dirty="0" err="1" smtClean="0">
                <a:solidFill>
                  <a:schemeClr val="bg1"/>
                </a:solidFill>
              </a:rPr>
              <a:t>18.5M</a:t>
            </a:r>
            <a:r>
              <a:rPr lang="en-US" altLang="en-US" sz="2000" b="1" spc="245" dirty="0" smtClean="0">
                <a:solidFill>
                  <a:schemeClr val="bg1"/>
                </a:solidFill>
              </a:rPr>
              <a:t>	$</a:t>
            </a:r>
            <a:r>
              <a:rPr lang="en-US" altLang="en-US" sz="2000" b="1" spc="245" dirty="0" err="1" smtClean="0">
                <a:solidFill>
                  <a:schemeClr val="bg1"/>
                </a:solidFill>
              </a:rPr>
              <a:t>20.1M</a:t>
            </a:r>
            <a:endParaRPr lang="en-US" altLang="en-US" sz="2000" b="1" spc="245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  <a:defRPr/>
            </a:pPr>
            <a:endParaRPr lang="en-US" altLang="en-US" sz="2000" spc="245" dirty="0" smtClean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  <a:defRPr/>
            </a:pPr>
            <a:r>
              <a:rPr lang="en-US" altLang="en-US" sz="2000" u="sng" spc="245" dirty="0" smtClean="0">
                <a:solidFill>
                  <a:schemeClr val="bg1"/>
                </a:solidFill>
              </a:rPr>
              <a:t>Jr/</a:t>
            </a:r>
            <a:r>
              <a:rPr lang="en-US" altLang="en-US" sz="2000" u="sng" spc="245" dirty="0" err="1" smtClean="0">
                <a:solidFill>
                  <a:schemeClr val="bg1"/>
                </a:solidFill>
              </a:rPr>
              <a:t>Sr</a:t>
            </a:r>
            <a:r>
              <a:rPr lang="en-US" altLang="en-US" sz="2000" u="sng" spc="245" dirty="0" smtClean="0">
                <a:solidFill>
                  <a:schemeClr val="bg1"/>
                </a:solidFill>
              </a:rPr>
              <a:t> High </a:t>
            </a:r>
            <a:r>
              <a:rPr lang="en-US" altLang="en-US" sz="2000" u="sng" spc="245" dirty="0">
                <a:solidFill>
                  <a:schemeClr val="bg1"/>
                </a:solidFill>
              </a:rPr>
              <a:t>School Additions &amp; </a:t>
            </a:r>
            <a:r>
              <a:rPr lang="en-US" altLang="en-US" sz="2000" u="sng" spc="245" dirty="0" smtClean="0">
                <a:solidFill>
                  <a:schemeClr val="bg1"/>
                </a:solidFill>
              </a:rPr>
              <a:t>Renovations</a:t>
            </a:r>
            <a:endParaRPr lang="en-US" altLang="en-US" sz="2000" spc="245" dirty="0" smtClean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  <a:defRPr/>
            </a:pPr>
            <a:r>
              <a:rPr lang="en-US" altLang="en-US" sz="2000" spc="245" dirty="0">
                <a:solidFill>
                  <a:schemeClr val="bg1"/>
                </a:solidFill>
              </a:rPr>
              <a:t>Construction Costs</a:t>
            </a:r>
            <a:r>
              <a:rPr lang="en-US" altLang="en-US" sz="2000" spc="245" dirty="0" smtClean="0">
                <a:solidFill>
                  <a:schemeClr val="bg1"/>
                </a:solidFill>
              </a:rPr>
              <a:t>:	$</a:t>
            </a:r>
            <a:r>
              <a:rPr lang="en-US" altLang="en-US" sz="2000" spc="245" dirty="0" err="1" smtClean="0">
                <a:solidFill>
                  <a:schemeClr val="bg1"/>
                </a:solidFill>
              </a:rPr>
              <a:t>24.9M</a:t>
            </a:r>
            <a:r>
              <a:rPr lang="en-US" altLang="en-US" sz="2000" spc="245" dirty="0" smtClean="0">
                <a:solidFill>
                  <a:schemeClr val="bg1"/>
                </a:solidFill>
              </a:rPr>
              <a:t>	$</a:t>
            </a:r>
            <a:r>
              <a:rPr lang="en-US" altLang="en-US" sz="2000" spc="245" dirty="0" err="1" smtClean="0">
                <a:solidFill>
                  <a:schemeClr val="bg1"/>
                </a:solidFill>
              </a:rPr>
              <a:t>26.4M</a:t>
            </a:r>
            <a:endParaRPr lang="en-US" altLang="en-US" sz="2000" spc="245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  <a:defRPr/>
            </a:pPr>
            <a:r>
              <a:rPr lang="en-US" altLang="en-US" sz="2000" spc="245" dirty="0">
                <a:solidFill>
                  <a:schemeClr val="bg1"/>
                </a:solidFill>
              </a:rPr>
              <a:t>Soft Costs</a:t>
            </a:r>
            <a:r>
              <a:rPr lang="en-US" altLang="en-US" sz="2000" spc="245" dirty="0" smtClean="0">
                <a:solidFill>
                  <a:schemeClr val="bg1"/>
                </a:solidFill>
              </a:rPr>
              <a:t>:		  $</a:t>
            </a:r>
            <a:r>
              <a:rPr lang="en-US" altLang="en-US" sz="2000" spc="245" dirty="0" err="1" smtClean="0">
                <a:solidFill>
                  <a:schemeClr val="bg1"/>
                </a:solidFill>
              </a:rPr>
              <a:t>4.5M</a:t>
            </a:r>
            <a:r>
              <a:rPr lang="en-US" altLang="en-US" sz="2000" spc="245" dirty="0" smtClean="0">
                <a:solidFill>
                  <a:schemeClr val="bg1"/>
                </a:solidFill>
              </a:rPr>
              <a:t>	  $</a:t>
            </a:r>
            <a:r>
              <a:rPr lang="en-US" altLang="en-US" sz="2000" spc="245" dirty="0" err="1" smtClean="0">
                <a:solidFill>
                  <a:schemeClr val="bg1"/>
                </a:solidFill>
              </a:rPr>
              <a:t>4.8M</a:t>
            </a:r>
            <a:endParaRPr lang="en-US" altLang="en-US" sz="2000" spc="245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  <a:defRPr/>
            </a:pPr>
            <a:r>
              <a:rPr lang="en-US" altLang="en-US" sz="2000" spc="245" dirty="0">
                <a:solidFill>
                  <a:schemeClr val="bg1"/>
                </a:solidFill>
              </a:rPr>
              <a:t>	</a:t>
            </a:r>
            <a:r>
              <a:rPr lang="en-US" altLang="en-US" sz="2000" b="1" spc="245" dirty="0">
                <a:solidFill>
                  <a:schemeClr val="bg1"/>
                </a:solidFill>
              </a:rPr>
              <a:t>Total Costs:	</a:t>
            </a:r>
            <a:r>
              <a:rPr lang="en-US" altLang="en-US" sz="2000" b="1" spc="245" dirty="0" smtClean="0">
                <a:solidFill>
                  <a:schemeClr val="bg1"/>
                </a:solidFill>
              </a:rPr>
              <a:t>$</a:t>
            </a:r>
            <a:r>
              <a:rPr lang="en-US" altLang="en-US" sz="2000" b="1" spc="245" dirty="0" err="1" smtClean="0">
                <a:solidFill>
                  <a:schemeClr val="bg1"/>
                </a:solidFill>
              </a:rPr>
              <a:t>29.4M</a:t>
            </a:r>
            <a:r>
              <a:rPr lang="en-US" altLang="en-US" sz="2000" b="1" spc="245" dirty="0" smtClean="0">
                <a:solidFill>
                  <a:schemeClr val="bg1"/>
                </a:solidFill>
              </a:rPr>
              <a:t>	$</a:t>
            </a:r>
            <a:r>
              <a:rPr lang="en-US" altLang="en-US" sz="2000" b="1" spc="245" dirty="0" err="1" smtClean="0">
                <a:solidFill>
                  <a:schemeClr val="bg1"/>
                </a:solidFill>
              </a:rPr>
              <a:t>31.2M</a:t>
            </a:r>
            <a:endParaRPr lang="en-US" altLang="en-US" sz="2000" b="1" spc="245" dirty="0" smtClean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  <a:defRPr/>
            </a:pPr>
            <a:endParaRPr lang="en-US" altLang="en-US" sz="2000" spc="245" dirty="0" smtClean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  <a:defRPr/>
            </a:pPr>
            <a:r>
              <a:rPr lang="en-US" altLang="en-US" sz="2000" b="1" spc="245" dirty="0" smtClean="0">
                <a:solidFill>
                  <a:schemeClr val="bg1"/>
                </a:solidFill>
              </a:rPr>
              <a:t>OPTION 3 TOTAL:  	$</a:t>
            </a:r>
            <a:r>
              <a:rPr lang="en-US" altLang="en-US" sz="2000" b="1" spc="245" dirty="0" err="1" smtClean="0">
                <a:solidFill>
                  <a:schemeClr val="bg1"/>
                </a:solidFill>
              </a:rPr>
              <a:t>47.8M</a:t>
            </a:r>
            <a:r>
              <a:rPr lang="en-US" altLang="en-US" sz="2000" b="1" spc="245" dirty="0">
                <a:solidFill>
                  <a:schemeClr val="bg1"/>
                </a:solidFill>
              </a:rPr>
              <a:t>	</a:t>
            </a:r>
            <a:r>
              <a:rPr lang="en-US" altLang="en-US" sz="2000" b="1" spc="245" dirty="0" smtClean="0">
                <a:solidFill>
                  <a:schemeClr val="bg1"/>
                </a:solidFill>
              </a:rPr>
              <a:t>$</a:t>
            </a:r>
            <a:r>
              <a:rPr lang="en-US" altLang="en-US" sz="2000" b="1" spc="245" dirty="0" err="1" smtClean="0">
                <a:solidFill>
                  <a:schemeClr val="bg1"/>
                </a:solidFill>
              </a:rPr>
              <a:t>51.3M</a:t>
            </a:r>
            <a:endParaRPr lang="en-US" altLang="en-US" sz="2000" b="1" spc="245" dirty="0">
              <a:solidFill>
                <a:schemeClr val="bg1"/>
              </a:solidFill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5081810" y="1159921"/>
            <a:ext cx="6804595" cy="545318"/>
          </a:xfrm>
          <a:prstGeom prst="rect">
            <a:avLst/>
          </a:prstGeom>
        </p:spPr>
        <p:txBody>
          <a:bodyPr vert="horz" lIns="74749" tIns="37375" rIns="74749" bIns="37375" rtlCol="0" anchor="ctr">
            <a:normAutofit fontScale="25000" lnSpcReduction="20000"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defRPr/>
            </a:pPr>
            <a:r>
              <a:rPr lang="en-US" altLang="en-US" sz="10377" b="1" u="sng" spc="245" dirty="0">
                <a:solidFill>
                  <a:schemeClr val="bg1"/>
                </a:solidFill>
              </a:rPr>
              <a:t>COST </a:t>
            </a:r>
            <a:r>
              <a:rPr lang="en-US" altLang="en-US" sz="10377" b="1" u="sng" spc="245" dirty="0" smtClean="0">
                <a:solidFill>
                  <a:schemeClr val="bg1"/>
                </a:solidFill>
              </a:rPr>
              <a:t>RANGE</a:t>
            </a:r>
            <a:r>
              <a:rPr lang="en-US" altLang="en-US" sz="10377" b="1" u="sng" spc="245" dirty="0">
                <a:solidFill>
                  <a:schemeClr val="bg1"/>
                </a:solidFill>
              </a:rPr>
              <a:t>	 	  </a:t>
            </a:r>
            <a:r>
              <a:rPr lang="en-US" altLang="en-US" sz="10377" b="1" u="sng" spc="245" dirty="0" smtClean="0">
                <a:solidFill>
                  <a:schemeClr val="bg1"/>
                </a:solidFill>
              </a:rPr>
              <a:t>		</a:t>
            </a:r>
            <a:endParaRPr lang="en-US" altLang="en-US" sz="1144" b="1" u="sng" spc="245" dirty="0">
              <a:solidFill>
                <a:schemeClr val="bg1"/>
              </a:solidFill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420447" y="5773391"/>
            <a:ext cx="9322726" cy="545318"/>
          </a:xfrm>
          <a:prstGeom prst="rect">
            <a:avLst/>
          </a:prstGeom>
        </p:spPr>
        <p:txBody>
          <a:bodyPr vert="horz" lIns="74749" tIns="37375" rIns="74749" bIns="37375" rtlCol="0" anchor="ctr">
            <a:noAutofit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defRPr/>
            </a:pPr>
            <a:r>
              <a:rPr lang="en-US" altLang="en-US" sz="1400" b="1" spc="245" dirty="0" smtClean="0">
                <a:solidFill>
                  <a:schemeClr val="bg1"/>
                </a:solidFill>
              </a:rPr>
              <a:t>*Cost estimates does not include site acquisition costs</a:t>
            </a:r>
            <a:endParaRPr lang="en-US" altLang="en-US" sz="1400" b="1" spc="245" dirty="0">
              <a:solidFill>
                <a:schemeClr val="bg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807" y="1432580"/>
            <a:ext cx="2631412" cy="1666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78849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923721" y="280501"/>
            <a:ext cx="6772781" cy="545318"/>
          </a:xfrm>
          <a:prstGeom prst="rect">
            <a:avLst/>
          </a:prstGeom>
        </p:spPr>
        <p:txBody>
          <a:bodyPr vert="horz" lIns="74749" tIns="37375" rIns="74749" bIns="37375" rtlCol="0" anchor="ctr">
            <a:normAutofit fontScale="25000" lnSpcReduction="20000"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  <a:defRPr/>
            </a:pPr>
            <a:r>
              <a:rPr lang="en-US" altLang="en-US" sz="10377" spc="245" dirty="0" smtClean="0">
                <a:solidFill>
                  <a:schemeClr val="accent2"/>
                </a:solidFill>
              </a:rPr>
              <a:t>OPTION DEVELOPMENT</a:t>
            </a:r>
            <a:endParaRPr lang="en-US" altLang="en-US" sz="1144" spc="245" dirty="0">
              <a:solidFill>
                <a:schemeClr val="accent2"/>
              </a:solidFill>
            </a:endParaRP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6254CF2F-6F87-491B-8F2F-E84CB06CF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86405" y="6444192"/>
            <a:ext cx="305595" cy="413808"/>
          </a:xfrm>
        </p:spPr>
        <p:txBody>
          <a:bodyPr/>
          <a:lstStyle/>
          <a:p>
            <a:fld id="{C20DCE7A-150F-4D18-AB70-1BF82DDDFA6D}" type="slidenum">
              <a:rPr lang="en-US" smtClean="0">
                <a:solidFill>
                  <a:srgbClr val="FFFFFF"/>
                </a:solidFill>
              </a:rPr>
              <a:pPr/>
              <a:t>3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D10497-BCDD-47BF-89AB-D19519F3DA17}"/>
              </a:ext>
            </a:extLst>
          </p:cNvPr>
          <p:cNvSpPr txBox="1"/>
          <p:nvPr/>
        </p:nvSpPr>
        <p:spPr>
          <a:xfrm>
            <a:off x="750747" y="934992"/>
            <a:ext cx="11441253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u="sng" dirty="0" smtClean="0"/>
              <a:t>GUIDING PRINCIPLES</a:t>
            </a:r>
          </a:p>
          <a:p>
            <a:pPr marL="576263" indent="-576263">
              <a:buFontTx/>
              <a:buAutoNum type="arabicPeriod"/>
            </a:pPr>
            <a:r>
              <a:rPr lang="en-US" sz="2800" dirty="0" smtClean="0"/>
              <a:t>Plan for a stabilized </a:t>
            </a:r>
            <a:r>
              <a:rPr lang="en-US" sz="2800" dirty="0"/>
              <a:t>enrollment </a:t>
            </a:r>
            <a:r>
              <a:rPr lang="en-US" sz="2800" dirty="0" smtClean="0"/>
              <a:t>of 1300 </a:t>
            </a:r>
            <a:r>
              <a:rPr lang="en-US" sz="2800" dirty="0"/>
              <a:t>– 1500 students</a:t>
            </a:r>
          </a:p>
          <a:p>
            <a:pPr marL="576263" lvl="0" indent="-576263">
              <a:buAutoNum type="arabicPeriod"/>
            </a:pPr>
            <a:r>
              <a:rPr lang="en-US" sz="2800" dirty="0" smtClean="0"/>
              <a:t>Facilities must meet current construction standards</a:t>
            </a:r>
          </a:p>
          <a:p>
            <a:pPr marL="576263" lvl="0" indent="-576263">
              <a:buAutoNum type="arabicPeriod"/>
            </a:pPr>
            <a:r>
              <a:rPr lang="en-US" sz="2800" dirty="0" smtClean="0"/>
              <a:t>Student safety is priority (Building entrances, accessibility and security)</a:t>
            </a:r>
          </a:p>
          <a:p>
            <a:pPr marL="576263" lvl="0" indent="-576263">
              <a:buAutoNum type="arabicPeriod"/>
            </a:pPr>
            <a:r>
              <a:rPr lang="en-US" sz="2800" dirty="0" smtClean="0"/>
              <a:t>Minimal student transitions (currently 1 transition) </a:t>
            </a:r>
          </a:p>
          <a:p>
            <a:pPr marL="576263" lvl="0" indent="-576263">
              <a:buAutoNum type="arabicPeriod"/>
            </a:pPr>
            <a:r>
              <a:rPr lang="en-US" sz="2800" dirty="0" smtClean="0"/>
              <a:t>Provide equitable spaces and opportunities to all students</a:t>
            </a:r>
            <a:endParaRPr lang="en-US" sz="2800" dirty="0"/>
          </a:p>
          <a:p>
            <a:pPr marL="576263" lvl="0" indent="-576263">
              <a:buAutoNum type="arabicPeriod"/>
            </a:pPr>
            <a:r>
              <a:rPr lang="en-US" sz="2800" dirty="0" smtClean="0"/>
              <a:t>Minimize District operational costs  </a:t>
            </a:r>
          </a:p>
          <a:p>
            <a:pPr marL="576263" lvl="0" indent="-576263">
              <a:buAutoNum type="arabicPeriod"/>
            </a:pPr>
            <a:r>
              <a:rPr lang="en-US" sz="2800" dirty="0" smtClean="0"/>
              <a:t>School campus should be easy to navigate </a:t>
            </a:r>
          </a:p>
          <a:p>
            <a:pPr marL="576263" indent="-576263">
              <a:buFontTx/>
              <a:buAutoNum type="arabicPeriod"/>
            </a:pPr>
            <a:r>
              <a:rPr lang="en-US" sz="2800" dirty="0"/>
              <a:t>Schools </a:t>
            </a:r>
            <a:r>
              <a:rPr lang="en-US" sz="2800" dirty="0" smtClean="0"/>
              <a:t>corridors should </a:t>
            </a:r>
            <a:r>
              <a:rPr lang="en-US" sz="2800" dirty="0"/>
              <a:t>be easy to navigate</a:t>
            </a:r>
          </a:p>
          <a:p>
            <a:pPr marL="576263" lvl="0" indent="-576263">
              <a:buAutoNum type="arabicPeriod"/>
            </a:pPr>
            <a:r>
              <a:rPr lang="en-US" sz="2800" dirty="0" smtClean="0"/>
              <a:t>Student centered environments (instead of teacher focused)</a:t>
            </a:r>
          </a:p>
          <a:p>
            <a:pPr marL="576263" lvl="0" indent="-576263">
              <a:buAutoNum type="arabicPeriod"/>
            </a:pPr>
            <a:r>
              <a:rPr lang="en-US" sz="2800" dirty="0" smtClean="0"/>
              <a:t>Separation of Jr. High academic spaces from Sr. High</a:t>
            </a:r>
          </a:p>
          <a:p>
            <a:pPr marL="576263" lvl="0" indent="-576263">
              <a:buAutoNum type="arabicPeriod"/>
            </a:pPr>
            <a:r>
              <a:rPr lang="en-US" sz="2800" dirty="0" smtClean="0"/>
              <a:t>Separate the academic spaces from public spaces</a:t>
            </a:r>
          </a:p>
          <a:p>
            <a:pPr lvl="0"/>
            <a:endParaRPr lang="en-US" sz="1600" u="sng" dirty="0"/>
          </a:p>
        </p:txBody>
      </p:sp>
    </p:spTree>
    <p:extLst>
      <p:ext uri="{BB962C8B-B14F-4D97-AF65-F5344CB8AC3E}">
        <p14:creationId xmlns:p14="http://schemas.microsoft.com/office/powerpoint/2010/main" val="32468058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4321120" y="295533"/>
            <a:ext cx="7425112" cy="545318"/>
          </a:xfrm>
          <a:prstGeom prst="rect">
            <a:avLst/>
          </a:prstGeom>
        </p:spPr>
        <p:txBody>
          <a:bodyPr vert="horz" lIns="74749" tIns="37375" rIns="74749" bIns="37375" rtlCol="0" anchor="ctr">
            <a:normAutofit fontScale="25000" lnSpcReduction="20000"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  <a:defRPr/>
            </a:pPr>
            <a:r>
              <a:rPr lang="en-US" altLang="en-US" sz="10377" spc="245" dirty="0" smtClean="0">
                <a:solidFill>
                  <a:schemeClr val="accent2"/>
                </a:solidFill>
              </a:rPr>
              <a:t>COST ESTIMATE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841BDFE-43E0-4057-9101-E9D136569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86405" y="6444192"/>
            <a:ext cx="305595" cy="413808"/>
          </a:xfrm>
        </p:spPr>
        <p:txBody>
          <a:bodyPr/>
          <a:lstStyle/>
          <a:p>
            <a:fld id="{C20DCE7A-150F-4D18-AB70-1BF82DDDFA6D}" type="slidenum">
              <a:rPr lang="en-US" smtClean="0">
                <a:solidFill>
                  <a:srgbClr val="FFFFFF"/>
                </a:solidFill>
              </a:rPr>
              <a:pPr/>
              <a:t>30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507075" y="541054"/>
            <a:ext cx="2223639" cy="545318"/>
          </a:xfrm>
          <a:prstGeom prst="rect">
            <a:avLst/>
          </a:prstGeom>
        </p:spPr>
        <p:txBody>
          <a:bodyPr vert="horz" lIns="74749" tIns="37375" rIns="74749" bIns="37375" rtlCol="0" anchor="ctr">
            <a:normAutofit fontScale="25000" lnSpcReduction="20000"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defRPr/>
            </a:pPr>
            <a:r>
              <a:rPr lang="en-US" altLang="en-US" sz="10377" spc="245" dirty="0" smtClean="0">
                <a:solidFill>
                  <a:schemeClr val="bg1"/>
                </a:solidFill>
              </a:rPr>
              <a:t>OPTION 8</a:t>
            </a:r>
            <a:endParaRPr lang="en-US" altLang="en-US" sz="1144" spc="245" dirty="0">
              <a:solidFill>
                <a:schemeClr val="bg1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5661" y="3548055"/>
            <a:ext cx="1772558" cy="2074088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>
          <a:xfrm>
            <a:off x="507075" y="990119"/>
            <a:ext cx="11081742" cy="20534"/>
          </a:xfrm>
          <a:prstGeom prst="line">
            <a:avLst/>
          </a:prstGeom>
          <a:ln w="1270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itle 1">
            <a:extLst>
              <a:ext uri="{FF2B5EF4-FFF2-40B4-BE49-F238E27FC236}">
                <a16:creationId xmlns:a16="http://schemas.microsoft.com/office/drawing/2014/main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5110063" y="1559541"/>
            <a:ext cx="5958990" cy="4138131"/>
          </a:xfrm>
          <a:prstGeom prst="rect">
            <a:avLst/>
          </a:prstGeom>
        </p:spPr>
        <p:txBody>
          <a:bodyPr vert="horz" wrap="square" lIns="74749" tIns="37375" rIns="74749" bIns="37375" rtlCol="0" anchor="ctr">
            <a:spAutoFit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defRPr/>
            </a:pPr>
            <a:r>
              <a:rPr lang="en-US" altLang="en-US" sz="2000" u="sng" spc="245" dirty="0" smtClean="0">
                <a:solidFill>
                  <a:schemeClr val="bg1"/>
                </a:solidFill>
              </a:rPr>
              <a:t>New Elementary School</a:t>
            </a:r>
            <a:r>
              <a:rPr lang="en-US" altLang="en-US" sz="2000" spc="245" dirty="0" smtClean="0">
                <a:solidFill>
                  <a:schemeClr val="bg1"/>
                </a:solidFill>
              </a:rPr>
              <a:t>		</a:t>
            </a:r>
          </a:p>
          <a:p>
            <a:pPr>
              <a:lnSpc>
                <a:spcPct val="120000"/>
              </a:lnSpc>
              <a:defRPr/>
            </a:pPr>
            <a:r>
              <a:rPr lang="en-US" altLang="en-US" sz="2000" spc="245" dirty="0" smtClean="0">
                <a:solidFill>
                  <a:schemeClr val="bg1"/>
                </a:solidFill>
              </a:rPr>
              <a:t>Construction Costs:	$</a:t>
            </a:r>
            <a:r>
              <a:rPr lang="en-US" altLang="en-US" sz="2000" spc="245" dirty="0" err="1" smtClean="0">
                <a:solidFill>
                  <a:schemeClr val="bg1"/>
                </a:solidFill>
              </a:rPr>
              <a:t>31.5M</a:t>
            </a:r>
            <a:r>
              <a:rPr lang="en-US" altLang="en-US" sz="2000" spc="245" dirty="0" smtClean="0">
                <a:solidFill>
                  <a:schemeClr val="bg1"/>
                </a:solidFill>
              </a:rPr>
              <a:t>	$</a:t>
            </a:r>
            <a:r>
              <a:rPr lang="en-US" altLang="en-US" sz="2000" spc="245" dirty="0" err="1" smtClean="0">
                <a:solidFill>
                  <a:schemeClr val="bg1"/>
                </a:solidFill>
              </a:rPr>
              <a:t>32.9M</a:t>
            </a:r>
            <a:endParaRPr lang="en-US" altLang="en-US" sz="2000" spc="245" dirty="0" smtClean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  <a:defRPr/>
            </a:pPr>
            <a:r>
              <a:rPr lang="en-US" altLang="en-US" sz="2000" spc="245" dirty="0" smtClean="0">
                <a:solidFill>
                  <a:schemeClr val="bg1"/>
                </a:solidFill>
              </a:rPr>
              <a:t>Soft Costs:		  $</a:t>
            </a:r>
            <a:r>
              <a:rPr lang="en-US" altLang="en-US" sz="2000" spc="245" dirty="0" err="1" smtClean="0">
                <a:solidFill>
                  <a:schemeClr val="bg1"/>
                </a:solidFill>
              </a:rPr>
              <a:t>6.3M</a:t>
            </a:r>
            <a:r>
              <a:rPr lang="en-US" altLang="en-US" sz="2000" spc="245" dirty="0" smtClean="0">
                <a:solidFill>
                  <a:schemeClr val="bg1"/>
                </a:solidFill>
              </a:rPr>
              <a:t>	  $</a:t>
            </a:r>
            <a:r>
              <a:rPr lang="en-US" altLang="en-US" sz="2000" spc="245" dirty="0" err="1" smtClean="0">
                <a:solidFill>
                  <a:schemeClr val="bg1"/>
                </a:solidFill>
              </a:rPr>
              <a:t>6.6M</a:t>
            </a:r>
            <a:endParaRPr lang="en-US" altLang="en-US" sz="2000" spc="245" dirty="0" smtClean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  <a:defRPr/>
            </a:pPr>
            <a:r>
              <a:rPr lang="en-US" altLang="en-US" sz="2000" spc="245" dirty="0" smtClean="0">
                <a:solidFill>
                  <a:schemeClr val="bg1"/>
                </a:solidFill>
              </a:rPr>
              <a:t>	</a:t>
            </a:r>
            <a:r>
              <a:rPr lang="en-US" altLang="en-US" sz="2000" b="1" spc="245" dirty="0" smtClean="0">
                <a:solidFill>
                  <a:schemeClr val="bg1"/>
                </a:solidFill>
              </a:rPr>
              <a:t>Total </a:t>
            </a:r>
            <a:r>
              <a:rPr lang="en-US" altLang="en-US" sz="2000" b="1" spc="245" dirty="0">
                <a:solidFill>
                  <a:schemeClr val="bg1"/>
                </a:solidFill>
              </a:rPr>
              <a:t>Costs</a:t>
            </a:r>
            <a:r>
              <a:rPr lang="en-US" altLang="en-US" sz="2000" b="1" spc="245" dirty="0" smtClean="0">
                <a:solidFill>
                  <a:schemeClr val="bg1"/>
                </a:solidFill>
              </a:rPr>
              <a:t>:	$</a:t>
            </a:r>
            <a:r>
              <a:rPr lang="en-US" altLang="en-US" sz="2000" b="1" spc="245" dirty="0" err="1" smtClean="0">
                <a:solidFill>
                  <a:schemeClr val="bg1"/>
                </a:solidFill>
              </a:rPr>
              <a:t>37.8M</a:t>
            </a:r>
            <a:r>
              <a:rPr lang="en-US" altLang="en-US" sz="2000" b="1" spc="245" dirty="0" smtClean="0">
                <a:solidFill>
                  <a:schemeClr val="bg1"/>
                </a:solidFill>
              </a:rPr>
              <a:t>	$</a:t>
            </a:r>
            <a:r>
              <a:rPr lang="en-US" altLang="en-US" sz="2000" b="1" spc="245" dirty="0" err="1" smtClean="0">
                <a:solidFill>
                  <a:schemeClr val="bg1"/>
                </a:solidFill>
              </a:rPr>
              <a:t>39.5M</a:t>
            </a:r>
            <a:endParaRPr lang="en-US" altLang="en-US" sz="2000" b="1" spc="245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  <a:defRPr/>
            </a:pPr>
            <a:endParaRPr lang="en-US" altLang="en-US" sz="2000" spc="245" dirty="0" smtClean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  <a:defRPr/>
            </a:pPr>
            <a:r>
              <a:rPr lang="en-US" altLang="en-US" sz="2000" u="sng" spc="245" dirty="0">
                <a:solidFill>
                  <a:schemeClr val="bg1"/>
                </a:solidFill>
              </a:rPr>
              <a:t>Jr/</a:t>
            </a:r>
            <a:r>
              <a:rPr lang="en-US" altLang="en-US" sz="2000" u="sng" spc="245" dirty="0" err="1">
                <a:solidFill>
                  <a:schemeClr val="bg1"/>
                </a:solidFill>
              </a:rPr>
              <a:t>Sr</a:t>
            </a:r>
            <a:r>
              <a:rPr lang="en-US" altLang="en-US" sz="2000" u="sng" spc="245" dirty="0">
                <a:solidFill>
                  <a:schemeClr val="bg1"/>
                </a:solidFill>
              </a:rPr>
              <a:t> High School Additions &amp; Renovations</a:t>
            </a:r>
            <a:endParaRPr lang="en-US" altLang="en-US" sz="2000" spc="245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  <a:defRPr/>
            </a:pPr>
            <a:r>
              <a:rPr lang="en-US" altLang="en-US" sz="2000" spc="245" dirty="0">
                <a:solidFill>
                  <a:schemeClr val="bg1"/>
                </a:solidFill>
              </a:rPr>
              <a:t>Construction Costs:	$</a:t>
            </a:r>
            <a:r>
              <a:rPr lang="en-US" altLang="en-US" sz="2000" spc="245" dirty="0" err="1">
                <a:solidFill>
                  <a:schemeClr val="bg1"/>
                </a:solidFill>
              </a:rPr>
              <a:t>24.9M</a:t>
            </a:r>
            <a:r>
              <a:rPr lang="en-US" altLang="en-US" sz="2000" spc="245" dirty="0">
                <a:solidFill>
                  <a:schemeClr val="bg1"/>
                </a:solidFill>
              </a:rPr>
              <a:t>	$</a:t>
            </a:r>
            <a:r>
              <a:rPr lang="en-US" altLang="en-US" sz="2000" spc="245" dirty="0" err="1">
                <a:solidFill>
                  <a:schemeClr val="bg1"/>
                </a:solidFill>
              </a:rPr>
              <a:t>26.4M</a:t>
            </a:r>
            <a:endParaRPr lang="en-US" altLang="en-US" sz="2000" spc="245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  <a:defRPr/>
            </a:pPr>
            <a:r>
              <a:rPr lang="en-US" altLang="en-US" sz="2000" spc="245" dirty="0">
                <a:solidFill>
                  <a:schemeClr val="bg1"/>
                </a:solidFill>
              </a:rPr>
              <a:t>Soft Costs:		  $</a:t>
            </a:r>
            <a:r>
              <a:rPr lang="en-US" altLang="en-US" sz="2000" spc="245" dirty="0" err="1">
                <a:solidFill>
                  <a:schemeClr val="bg1"/>
                </a:solidFill>
              </a:rPr>
              <a:t>4.9M</a:t>
            </a:r>
            <a:r>
              <a:rPr lang="en-US" altLang="en-US" sz="2000" spc="245" dirty="0">
                <a:solidFill>
                  <a:schemeClr val="bg1"/>
                </a:solidFill>
              </a:rPr>
              <a:t>	  $</a:t>
            </a:r>
            <a:r>
              <a:rPr lang="en-US" altLang="en-US" sz="2000" spc="245" dirty="0" err="1">
                <a:solidFill>
                  <a:schemeClr val="bg1"/>
                </a:solidFill>
              </a:rPr>
              <a:t>5.3M</a:t>
            </a:r>
            <a:endParaRPr lang="en-US" altLang="en-US" sz="2000" spc="245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  <a:defRPr/>
            </a:pPr>
            <a:r>
              <a:rPr lang="en-US" altLang="en-US" sz="2000" spc="245" dirty="0">
                <a:solidFill>
                  <a:schemeClr val="bg1"/>
                </a:solidFill>
              </a:rPr>
              <a:t>	</a:t>
            </a:r>
            <a:r>
              <a:rPr lang="en-US" altLang="en-US" sz="2000" b="1" spc="245" dirty="0">
                <a:solidFill>
                  <a:schemeClr val="bg1"/>
                </a:solidFill>
              </a:rPr>
              <a:t>Total Costs:	$</a:t>
            </a:r>
            <a:r>
              <a:rPr lang="en-US" altLang="en-US" sz="2000" b="1" spc="245" dirty="0" err="1">
                <a:solidFill>
                  <a:schemeClr val="bg1"/>
                </a:solidFill>
              </a:rPr>
              <a:t>29.8M</a:t>
            </a:r>
            <a:r>
              <a:rPr lang="en-US" altLang="en-US" sz="2000" b="1" spc="245" dirty="0">
                <a:solidFill>
                  <a:schemeClr val="bg1"/>
                </a:solidFill>
              </a:rPr>
              <a:t>	$</a:t>
            </a:r>
            <a:r>
              <a:rPr lang="en-US" altLang="en-US" sz="2000" b="1" spc="245" dirty="0" err="1">
                <a:solidFill>
                  <a:schemeClr val="bg1"/>
                </a:solidFill>
              </a:rPr>
              <a:t>31.7M</a:t>
            </a:r>
            <a:endParaRPr lang="en-US" altLang="en-US" sz="2000" b="1" spc="245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  <a:defRPr/>
            </a:pPr>
            <a:endParaRPr lang="en-US" altLang="en-US" sz="2000" spc="245" dirty="0" smtClean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  <a:defRPr/>
            </a:pPr>
            <a:r>
              <a:rPr lang="en-US" altLang="en-US" sz="2000" b="1" spc="245" dirty="0" smtClean="0">
                <a:solidFill>
                  <a:schemeClr val="bg1"/>
                </a:solidFill>
              </a:rPr>
              <a:t>OPTION 8 TOTAL:  </a:t>
            </a:r>
            <a:r>
              <a:rPr lang="en-US" altLang="en-US" sz="2000" b="1" spc="245" dirty="0">
                <a:solidFill>
                  <a:schemeClr val="bg1"/>
                </a:solidFill>
              </a:rPr>
              <a:t>	</a:t>
            </a:r>
            <a:r>
              <a:rPr lang="en-US" altLang="en-US" sz="2000" b="1" spc="245" dirty="0" smtClean="0">
                <a:solidFill>
                  <a:schemeClr val="bg1"/>
                </a:solidFill>
              </a:rPr>
              <a:t>$</a:t>
            </a:r>
            <a:r>
              <a:rPr lang="en-US" altLang="en-US" sz="2000" b="1" spc="245" dirty="0" err="1" smtClean="0">
                <a:solidFill>
                  <a:schemeClr val="bg1"/>
                </a:solidFill>
              </a:rPr>
              <a:t>67.6M</a:t>
            </a:r>
            <a:r>
              <a:rPr lang="en-US" altLang="en-US" sz="2000" b="1" spc="245" dirty="0" smtClean="0">
                <a:solidFill>
                  <a:schemeClr val="bg1"/>
                </a:solidFill>
              </a:rPr>
              <a:t>	$</a:t>
            </a:r>
            <a:r>
              <a:rPr lang="en-US" altLang="en-US" sz="2000" b="1" spc="245" dirty="0" err="1" smtClean="0">
                <a:solidFill>
                  <a:schemeClr val="bg1"/>
                </a:solidFill>
              </a:rPr>
              <a:t>71.2M</a:t>
            </a:r>
            <a:endParaRPr lang="en-US" altLang="en-US" sz="2000" b="1" spc="245" dirty="0">
              <a:solidFill>
                <a:schemeClr val="bg1"/>
              </a:solidFill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5081810" y="1159921"/>
            <a:ext cx="5653923" cy="545318"/>
          </a:xfrm>
          <a:prstGeom prst="rect">
            <a:avLst/>
          </a:prstGeom>
        </p:spPr>
        <p:txBody>
          <a:bodyPr vert="horz" lIns="74749" tIns="37375" rIns="74749" bIns="37375" rtlCol="0" anchor="ctr">
            <a:normAutofit fontScale="25000" lnSpcReduction="20000"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defRPr/>
            </a:pPr>
            <a:r>
              <a:rPr lang="en-US" altLang="en-US" sz="10377" b="1" u="sng" spc="245" dirty="0">
                <a:solidFill>
                  <a:schemeClr val="bg1"/>
                </a:solidFill>
              </a:rPr>
              <a:t>COST </a:t>
            </a:r>
            <a:r>
              <a:rPr lang="en-US" altLang="en-US" sz="10377" b="1" u="sng" spc="245" dirty="0" smtClean="0">
                <a:solidFill>
                  <a:schemeClr val="bg1"/>
                </a:solidFill>
              </a:rPr>
              <a:t>RANGE</a:t>
            </a:r>
            <a:r>
              <a:rPr lang="en-US" altLang="en-US" sz="10377" b="1" u="sng" spc="245" dirty="0">
                <a:solidFill>
                  <a:schemeClr val="bg1"/>
                </a:solidFill>
              </a:rPr>
              <a:t>	 	</a:t>
            </a:r>
            <a:r>
              <a:rPr lang="en-US" altLang="en-US" sz="10377" b="1" u="sng" spc="245" dirty="0" smtClean="0">
                <a:solidFill>
                  <a:schemeClr val="bg1"/>
                </a:solidFill>
              </a:rPr>
              <a:t>		</a:t>
            </a:r>
            <a:endParaRPr lang="en-US" altLang="en-US" sz="1144" b="1" u="sng" spc="245" dirty="0">
              <a:solidFill>
                <a:schemeClr val="bg1"/>
              </a:solidFill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420447" y="5773391"/>
            <a:ext cx="9322726" cy="545318"/>
          </a:xfrm>
          <a:prstGeom prst="rect">
            <a:avLst/>
          </a:prstGeom>
        </p:spPr>
        <p:txBody>
          <a:bodyPr vert="horz" lIns="74749" tIns="37375" rIns="74749" bIns="37375" rtlCol="0" anchor="ctr">
            <a:noAutofit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defRPr/>
            </a:pPr>
            <a:r>
              <a:rPr lang="en-US" altLang="en-US" sz="1400" b="1" spc="245" dirty="0" smtClean="0">
                <a:solidFill>
                  <a:schemeClr val="bg1"/>
                </a:solidFill>
              </a:rPr>
              <a:t>*Cost estimates does not include site acquisition costs</a:t>
            </a:r>
            <a:endParaRPr lang="en-US" altLang="en-US" sz="1400" b="1" spc="245" dirty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65342" y="1235640"/>
            <a:ext cx="1791744" cy="1799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7828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4321120" y="295533"/>
            <a:ext cx="7425112" cy="545318"/>
          </a:xfrm>
          <a:prstGeom prst="rect">
            <a:avLst/>
          </a:prstGeom>
        </p:spPr>
        <p:txBody>
          <a:bodyPr vert="horz" lIns="74749" tIns="37375" rIns="74749" bIns="37375" rtlCol="0" anchor="ctr">
            <a:normAutofit fontScale="25000" lnSpcReduction="20000"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  <a:defRPr/>
            </a:pPr>
            <a:r>
              <a:rPr lang="en-US" altLang="en-US" sz="10377" spc="245" dirty="0" smtClean="0">
                <a:solidFill>
                  <a:schemeClr val="accent2"/>
                </a:solidFill>
              </a:rPr>
              <a:t>COST ESTIMATE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841BDFE-43E0-4057-9101-E9D136569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86405" y="6444192"/>
            <a:ext cx="305595" cy="413808"/>
          </a:xfrm>
        </p:spPr>
        <p:txBody>
          <a:bodyPr/>
          <a:lstStyle/>
          <a:p>
            <a:fld id="{C20DCE7A-150F-4D18-AB70-1BF82DDDFA6D}" type="slidenum">
              <a:rPr lang="en-US" smtClean="0">
                <a:solidFill>
                  <a:srgbClr val="FFFFFF"/>
                </a:solidFill>
              </a:rPr>
              <a:pPr/>
              <a:t>31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507075" y="541054"/>
            <a:ext cx="2223639" cy="545318"/>
          </a:xfrm>
          <a:prstGeom prst="rect">
            <a:avLst/>
          </a:prstGeom>
        </p:spPr>
        <p:txBody>
          <a:bodyPr vert="horz" lIns="74749" tIns="37375" rIns="74749" bIns="37375" rtlCol="0" anchor="ctr">
            <a:normAutofit fontScale="25000" lnSpcReduction="20000"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defRPr/>
            </a:pPr>
            <a:r>
              <a:rPr lang="en-US" altLang="en-US" sz="10377" spc="245" dirty="0" smtClean="0">
                <a:solidFill>
                  <a:schemeClr val="bg1"/>
                </a:solidFill>
              </a:rPr>
              <a:t>OPTION 10</a:t>
            </a:r>
            <a:endParaRPr lang="en-US" altLang="en-US" sz="1144" spc="245" dirty="0">
              <a:solidFill>
                <a:schemeClr val="bg1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507075" y="990119"/>
            <a:ext cx="11081742" cy="20534"/>
          </a:xfrm>
          <a:prstGeom prst="line">
            <a:avLst/>
          </a:prstGeom>
          <a:ln w="1270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itle 1">
            <a:extLst>
              <a:ext uri="{FF2B5EF4-FFF2-40B4-BE49-F238E27FC236}">
                <a16:creationId xmlns:a16="http://schemas.microsoft.com/office/drawing/2014/main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5110062" y="1559541"/>
            <a:ext cx="5938937" cy="4138131"/>
          </a:xfrm>
          <a:prstGeom prst="rect">
            <a:avLst/>
          </a:prstGeom>
        </p:spPr>
        <p:txBody>
          <a:bodyPr vert="horz" wrap="square" lIns="74749" tIns="37375" rIns="74749" bIns="37375" rtlCol="0" anchor="ctr">
            <a:spAutoFit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defRPr/>
            </a:pPr>
            <a:r>
              <a:rPr lang="en-US" altLang="en-US" sz="2000" u="sng" spc="245" dirty="0" smtClean="0">
                <a:solidFill>
                  <a:schemeClr val="bg1"/>
                </a:solidFill>
              </a:rPr>
              <a:t>Re-Purposed Elementary School</a:t>
            </a:r>
            <a:r>
              <a:rPr lang="en-US" altLang="en-US" sz="2000" spc="245" dirty="0" smtClean="0">
                <a:solidFill>
                  <a:schemeClr val="bg1"/>
                </a:solidFill>
              </a:rPr>
              <a:t>	</a:t>
            </a:r>
          </a:p>
          <a:p>
            <a:pPr>
              <a:lnSpc>
                <a:spcPct val="120000"/>
              </a:lnSpc>
              <a:defRPr/>
            </a:pPr>
            <a:r>
              <a:rPr lang="en-US" altLang="en-US" sz="2000" spc="245" dirty="0" smtClean="0">
                <a:solidFill>
                  <a:schemeClr val="bg1"/>
                </a:solidFill>
              </a:rPr>
              <a:t>Construction Costs:	$</a:t>
            </a:r>
            <a:r>
              <a:rPr lang="en-US" altLang="en-US" sz="2000" spc="245" dirty="0" err="1" smtClean="0">
                <a:solidFill>
                  <a:schemeClr val="bg1"/>
                </a:solidFill>
              </a:rPr>
              <a:t>17.9M</a:t>
            </a:r>
            <a:r>
              <a:rPr lang="en-US" altLang="en-US" sz="2000" spc="245" dirty="0" smtClean="0">
                <a:solidFill>
                  <a:schemeClr val="bg1"/>
                </a:solidFill>
              </a:rPr>
              <a:t>	$</a:t>
            </a:r>
            <a:r>
              <a:rPr lang="en-US" altLang="en-US" sz="2000" spc="245" dirty="0" err="1" smtClean="0">
                <a:solidFill>
                  <a:schemeClr val="bg1"/>
                </a:solidFill>
              </a:rPr>
              <a:t>19.1M</a:t>
            </a:r>
            <a:endParaRPr lang="en-US" altLang="en-US" sz="2000" spc="245" dirty="0" smtClean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  <a:defRPr/>
            </a:pPr>
            <a:r>
              <a:rPr lang="en-US" altLang="en-US" sz="2000" spc="245" dirty="0" smtClean="0">
                <a:solidFill>
                  <a:schemeClr val="bg1"/>
                </a:solidFill>
              </a:rPr>
              <a:t>Soft Costs:		  $</a:t>
            </a:r>
            <a:r>
              <a:rPr lang="en-US" altLang="en-US" sz="2000" spc="245" dirty="0" err="1" smtClean="0">
                <a:solidFill>
                  <a:schemeClr val="bg1"/>
                </a:solidFill>
              </a:rPr>
              <a:t>3.6M</a:t>
            </a:r>
            <a:r>
              <a:rPr lang="en-US" altLang="en-US" sz="2000" spc="245" dirty="0" smtClean="0">
                <a:solidFill>
                  <a:schemeClr val="bg1"/>
                </a:solidFill>
              </a:rPr>
              <a:t>	  $</a:t>
            </a:r>
            <a:r>
              <a:rPr lang="en-US" altLang="en-US" sz="2000" spc="245" dirty="0" err="1" smtClean="0">
                <a:solidFill>
                  <a:schemeClr val="bg1"/>
                </a:solidFill>
              </a:rPr>
              <a:t>3.8M</a:t>
            </a:r>
            <a:endParaRPr lang="en-US" altLang="en-US" sz="2000" spc="245" dirty="0" smtClean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  <a:defRPr/>
            </a:pPr>
            <a:r>
              <a:rPr lang="en-US" altLang="en-US" sz="2000" spc="245" dirty="0" smtClean="0">
                <a:solidFill>
                  <a:schemeClr val="bg1"/>
                </a:solidFill>
              </a:rPr>
              <a:t>	</a:t>
            </a:r>
            <a:r>
              <a:rPr lang="en-US" altLang="en-US" sz="2000" b="1" spc="245" dirty="0" smtClean="0">
                <a:solidFill>
                  <a:schemeClr val="bg1"/>
                </a:solidFill>
              </a:rPr>
              <a:t>Total </a:t>
            </a:r>
            <a:r>
              <a:rPr lang="en-US" altLang="en-US" sz="2000" b="1" spc="245" dirty="0">
                <a:solidFill>
                  <a:schemeClr val="bg1"/>
                </a:solidFill>
              </a:rPr>
              <a:t>Costs</a:t>
            </a:r>
            <a:r>
              <a:rPr lang="en-US" altLang="en-US" sz="2000" b="1" spc="245" dirty="0" smtClean="0">
                <a:solidFill>
                  <a:schemeClr val="bg1"/>
                </a:solidFill>
              </a:rPr>
              <a:t>:	$</a:t>
            </a:r>
            <a:r>
              <a:rPr lang="en-US" altLang="en-US" sz="2000" b="1" spc="245" dirty="0" err="1" smtClean="0">
                <a:solidFill>
                  <a:schemeClr val="bg1"/>
                </a:solidFill>
              </a:rPr>
              <a:t>21.5M</a:t>
            </a:r>
            <a:r>
              <a:rPr lang="en-US" altLang="en-US" sz="2000" b="1" spc="245" dirty="0" smtClean="0">
                <a:solidFill>
                  <a:schemeClr val="bg1"/>
                </a:solidFill>
              </a:rPr>
              <a:t>	$</a:t>
            </a:r>
            <a:r>
              <a:rPr lang="en-US" altLang="en-US" sz="2000" b="1" spc="245" dirty="0" err="1" smtClean="0">
                <a:solidFill>
                  <a:schemeClr val="bg1"/>
                </a:solidFill>
              </a:rPr>
              <a:t>22.9M</a:t>
            </a:r>
            <a:endParaRPr lang="en-US" altLang="en-US" sz="2000" b="1" spc="245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  <a:defRPr/>
            </a:pPr>
            <a:endParaRPr lang="en-US" altLang="en-US" sz="2000" spc="245" dirty="0" smtClean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  <a:defRPr/>
            </a:pPr>
            <a:r>
              <a:rPr lang="en-US" altLang="en-US" sz="2000" u="sng" spc="245" dirty="0" smtClean="0">
                <a:solidFill>
                  <a:schemeClr val="bg1"/>
                </a:solidFill>
              </a:rPr>
              <a:t>New Jr/</a:t>
            </a:r>
            <a:r>
              <a:rPr lang="en-US" altLang="en-US" sz="2000" u="sng" spc="245" dirty="0" err="1" smtClean="0">
                <a:solidFill>
                  <a:schemeClr val="bg1"/>
                </a:solidFill>
              </a:rPr>
              <a:t>Sr</a:t>
            </a:r>
            <a:r>
              <a:rPr lang="en-US" altLang="en-US" sz="2000" u="sng" spc="245" dirty="0" smtClean="0">
                <a:solidFill>
                  <a:schemeClr val="bg1"/>
                </a:solidFill>
              </a:rPr>
              <a:t> High School  </a:t>
            </a:r>
            <a:r>
              <a:rPr lang="en-US" altLang="en-US" sz="2000" spc="245" dirty="0" smtClean="0">
                <a:solidFill>
                  <a:schemeClr val="bg1"/>
                </a:solidFill>
              </a:rPr>
              <a:t>	</a:t>
            </a:r>
          </a:p>
          <a:p>
            <a:pPr>
              <a:lnSpc>
                <a:spcPct val="120000"/>
              </a:lnSpc>
              <a:defRPr/>
            </a:pPr>
            <a:r>
              <a:rPr lang="en-US" altLang="en-US" sz="2000" spc="245" dirty="0">
                <a:solidFill>
                  <a:schemeClr val="bg1"/>
                </a:solidFill>
              </a:rPr>
              <a:t>Construction Costs</a:t>
            </a:r>
            <a:r>
              <a:rPr lang="en-US" altLang="en-US" sz="2000" spc="245" dirty="0" smtClean="0">
                <a:solidFill>
                  <a:schemeClr val="bg1"/>
                </a:solidFill>
              </a:rPr>
              <a:t>:	$</a:t>
            </a:r>
            <a:r>
              <a:rPr lang="en-US" altLang="en-US" sz="2000" spc="245" dirty="0" err="1" smtClean="0">
                <a:solidFill>
                  <a:schemeClr val="bg1"/>
                </a:solidFill>
              </a:rPr>
              <a:t>50.9M</a:t>
            </a:r>
            <a:r>
              <a:rPr lang="en-US" altLang="en-US" sz="2000" spc="245" dirty="0" smtClean="0">
                <a:solidFill>
                  <a:schemeClr val="bg1"/>
                </a:solidFill>
              </a:rPr>
              <a:t>	$</a:t>
            </a:r>
            <a:r>
              <a:rPr lang="en-US" altLang="en-US" sz="2000" spc="245" dirty="0" err="1" smtClean="0">
                <a:solidFill>
                  <a:schemeClr val="bg1"/>
                </a:solidFill>
              </a:rPr>
              <a:t>53.6M</a:t>
            </a:r>
            <a:endParaRPr lang="en-US" altLang="en-US" sz="2000" spc="245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  <a:defRPr/>
            </a:pPr>
            <a:r>
              <a:rPr lang="en-US" altLang="en-US" sz="2000" spc="245" dirty="0">
                <a:solidFill>
                  <a:schemeClr val="bg1"/>
                </a:solidFill>
              </a:rPr>
              <a:t>Soft Costs</a:t>
            </a:r>
            <a:r>
              <a:rPr lang="en-US" altLang="en-US" sz="2000" spc="245" dirty="0" smtClean="0">
                <a:solidFill>
                  <a:schemeClr val="bg1"/>
                </a:solidFill>
              </a:rPr>
              <a:t>:		$</a:t>
            </a:r>
            <a:r>
              <a:rPr lang="en-US" altLang="en-US" sz="2000" spc="245" dirty="0" err="1" smtClean="0">
                <a:solidFill>
                  <a:schemeClr val="bg1"/>
                </a:solidFill>
              </a:rPr>
              <a:t>10.2M</a:t>
            </a:r>
            <a:r>
              <a:rPr lang="en-US" altLang="en-US" sz="2000" spc="245" dirty="0" smtClean="0">
                <a:solidFill>
                  <a:schemeClr val="bg1"/>
                </a:solidFill>
              </a:rPr>
              <a:t>	$</a:t>
            </a:r>
            <a:r>
              <a:rPr lang="en-US" altLang="en-US" sz="2000" spc="245" dirty="0" err="1" smtClean="0">
                <a:solidFill>
                  <a:schemeClr val="bg1"/>
                </a:solidFill>
              </a:rPr>
              <a:t>10.7M</a:t>
            </a:r>
            <a:endParaRPr lang="en-US" altLang="en-US" sz="2000" spc="245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  <a:defRPr/>
            </a:pPr>
            <a:r>
              <a:rPr lang="en-US" altLang="en-US" sz="2000" spc="245" dirty="0">
                <a:solidFill>
                  <a:schemeClr val="bg1"/>
                </a:solidFill>
              </a:rPr>
              <a:t>	</a:t>
            </a:r>
            <a:r>
              <a:rPr lang="en-US" altLang="en-US" sz="2000" b="1" spc="245" dirty="0">
                <a:solidFill>
                  <a:schemeClr val="bg1"/>
                </a:solidFill>
              </a:rPr>
              <a:t>Total Costs:	</a:t>
            </a:r>
            <a:r>
              <a:rPr lang="en-US" altLang="en-US" sz="2000" b="1" spc="245" dirty="0" smtClean="0">
                <a:solidFill>
                  <a:schemeClr val="bg1"/>
                </a:solidFill>
              </a:rPr>
              <a:t>$</a:t>
            </a:r>
            <a:r>
              <a:rPr lang="en-US" altLang="en-US" sz="2000" b="1" spc="245" dirty="0" err="1" smtClean="0">
                <a:solidFill>
                  <a:schemeClr val="bg1"/>
                </a:solidFill>
              </a:rPr>
              <a:t>61.2M</a:t>
            </a:r>
            <a:r>
              <a:rPr lang="en-US" altLang="en-US" sz="2000" b="1" spc="245" dirty="0" smtClean="0">
                <a:solidFill>
                  <a:schemeClr val="bg1"/>
                </a:solidFill>
              </a:rPr>
              <a:t>	$</a:t>
            </a:r>
            <a:r>
              <a:rPr lang="en-US" altLang="en-US" sz="2000" b="1" spc="245" dirty="0" err="1" smtClean="0">
                <a:solidFill>
                  <a:schemeClr val="bg1"/>
                </a:solidFill>
              </a:rPr>
              <a:t>64.3M</a:t>
            </a:r>
            <a:endParaRPr lang="en-US" altLang="en-US" sz="2000" b="1" spc="245" dirty="0" smtClean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  <a:defRPr/>
            </a:pPr>
            <a:endParaRPr lang="en-US" altLang="en-US" sz="2000" spc="245" dirty="0" smtClean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  <a:defRPr/>
            </a:pPr>
            <a:r>
              <a:rPr lang="en-US" altLang="en-US" sz="2000" b="1" spc="245" dirty="0" smtClean="0">
                <a:solidFill>
                  <a:schemeClr val="bg1"/>
                </a:solidFill>
              </a:rPr>
              <a:t>OPTION 10 TOTAL:  </a:t>
            </a:r>
            <a:r>
              <a:rPr lang="en-US" altLang="en-US" sz="2000" b="1" spc="245" dirty="0">
                <a:solidFill>
                  <a:schemeClr val="bg1"/>
                </a:solidFill>
              </a:rPr>
              <a:t>	</a:t>
            </a:r>
            <a:r>
              <a:rPr lang="en-US" altLang="en-US" sz="2000" b="1" spc="245" dirty="0" smtClean="0">
                <a:solidFill>
                  <a:schemeClr val="bg1"/>
                </a:solidFill>
              </a:rPr>
              <a:t>$</a:t>
            </a:r>
            <a:r>
              <a:rPr lang="en-US" altLang="en-US" sz="2000" b="1" spc="245" dirty="0" err="1" smtClean="0">
                <a:solidFill>
                  <a:schemeClr val="bg1"/>
                </a:solidFill>
              </a:rPr>
              <a:t>82.7M</a:t>
            </a:r>
            <a:r>
              <a:rPr lang="en-US" altLang="en-US" sz="2000" b="1" spc="245" dirty="0" smtClean="0">
                <a:solidFill>
                  <a:schemeClr val="bg1"/>
                </a:solidFill>
              </a:rPr>
              <a:t>	$</a:t>
            </a:r>
            <a:r>
              <a:rPr lang="en-US" altLang="en-US" sz="2000" b="1" spc="245" dirty="0" err="1" smtClean="0">
                <a:solidFill>
                  <a:schemeClr val="bg1"/>
                </a:solidFill>
              </a:rPr>
              <a:t>87.2M</a:t>
            </a:r>
            <a:endParaRPr lang="en-US" altLang="en-US" sz="2000" b="1" spc="245" dirty="0">
              <a:solidFill>
                <a:schemeClr val="bg1"/>
              </a:solidFill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5081810" y="1159921"/>
            <a:ext cx="5806323" cy="545318"/>
          </a:xfrm>
          <a:prstGeom prst="rect">
            <a:avLst/>
          </a:prstGeom>
        </p:spPr>
        <p:txBody>
          <a:bodyPr vert="horz" lIns="74749" tIns="37375" rIns="74749" bIns="37375" rtlCol="0" anchor="ctr">
            <a:normAutofit fontScale="25000" lnSpcReduction="20000"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defRPr/>
            </a:pPr>
            <a:r>
              <a:rPr lang="en-US" altLang="en-US" sz="10377" b="1" u="sng" spc="245" dirty="0">
                <a:solidFill>
                  <a:schemeClr val="bg1"/>
                </a:solidFill>
              </a:rPr>
              <a:t>COST </a:t>
            </a:r>
            <a:r>
              <a:rPr lang="en-US" altLang="en-US" sz="10377" b="1" u="sng" spc="245" dirty="0" smtClean="0">
                <a:solidFill>
                  <a:schemeClr val="bg1"/>
                </a:solidFill>
              </a:rPr>
              <a:t>RANGE</a:t>
            </a:r>
            <a:r>
              <a:rPr lang="en-US" altLang="en-US" sz="10377" b="1" u="sng" spc="245" dirty="0">
                <a:solidFill>
                  <a:schemeClr val="bg1"/>
                </a:solidFill>
              </a:rPr>
              <a:t>	</a:t>
            </a:r>
            <a:r>
              <a:rPr lang="en-US" altLang="en-US" sz="10377" b="1" u="sng" spc="245" dirty="0" smtClean="0">
                <a:solidFill>
                  <a:schemeClr val="bg1"/>
                </a:solidFill>
              </a:rPr>
              <a:t>			</a:t>
            </a:r>
            <a:endParaRPr lang="en-US" altLang="en-US" sz="1144" b="1" u="sng" spc="245" dirty="0">
              <a:solidFill>
                <a:schemeClr val="bg1"/>
              </a:solidFill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420447" y="5773391"/>
            <a:ext cx="9322726" cy="545318"/>
          </a:xfrm>
          <a:prstGeom prst="rect">
            <a:avLst/>
          </a:prstGeom>
        </p:spPr>
        <p:txBody>
          <a:bodyPr vert="horz" lIns="74749" tIns="37375" rIns="74749" bIns="37375" rtlCol="0" anchor="ctr">
            <a:noAutofit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defRPr/>
            </a:pPr>
            <a:r>
              <a:rPr lang="en-US" altLang="en-US" sz="1400" b="1" spc="245" dirty="0" smtClean="0">
                <a:solidFill>
                  <a:schemeClr val="bg1"/>
                </a:solidFill>
              </a:rPr>
              <a:t>*Cost estimates does not include site acquisition costs</a:t>
            </a:r>
            <a:endParaRPr lang="en-US" altLang="en-US" sz="1400" b="1" spc="245" dirty="0">
              <a:solidFill>
                <a:schemeClr val="bg1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6214" y="1295703"/>
            <a:ext cx="1763116" cy="196730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454" y="3660257"/>
            <a:ext cx="3691043" cy="1943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03228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4321120" y="295533"/>
            <a:ext cx="7425112" cy="545318"/>
          </a:xfrm>
          <a:prstGeom prst="rect">
            <a:avLst/>
          </a:prstGeom>
        </p:spPr>
        <p:txBody>
          <a:bodyPr vert="horz" lIns="74749" tIns="37375" rIns="74749" bIns="37375" rtlCol="0" anchor="ctr">
            <a:normAutofit fontScale="25000" lnSpcReduction="20000"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  <a:defRPr/>
            </a:pPr>
            <a:r>
              <a:rPr lang="en-US" altLang="en-US" sz="10377" spc="245" dirty="0" smtClean="0">
                <a:solidFill>
                  <a:schemeClr val="accent2"/>
                </a:solidFill>
              </a:rPr>
              <a:t>COST ESTIMATE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841BDFE-43E0-4057-9101-E9D136569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86405" y="6444192"/>
            <a:ext cx="305595" cy="413808"/>
          </a:xfrm>
        </p:spPr>
        <p:txBody>
          <a:bodyPr/>
          <a:lstStyle/>
          <a:p>
            <a:fld id="{C20DCE7A-150F-4D18-AB70-1BF82DDDFA6D}" type="slidenum">
              <a:rPr lang="en-US" smtClean="0">
                <a:solidFill>
                  <a:srgbClr val="FFFFFF"/>
                </a:solidFill>
              </a:rPr>
              <a:pPr/>
              <a:t>32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323" y="3240983"/>
            <a:ext cx="1416359" cy="142257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126" y="5334678"/>
            <a:ext cx="2400107" cy="126365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392" y="5119298"/>
            <a:ext cx="1469624" cy="1639821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507075" y="541054"/>
            <a:ext cx="2223639" cy="545318"/>
          </a:xfrm>
          <a:prstGeom prst="rect">
            <a:avLst/>
          </a:prstGeom>
        </p:spPr>
        <p:txBody>
          <a:bodyPr vert="horz" lIns="74749" tIns="37375" rIns="74749" bIns="37375" rtlCol="0" anchor="ctr">
            <a:normAutofit fontScale="25000" lnSpcReduction="20000"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defRPr/>
            </a:pPr>
            <a:r>
              <a:rPr lang="en-US" altLang="en-US" sz="10377" spc="245" dirty="0" smtClean="0">
                <a:solidFill>
                  <a:schemeClr val="bg1"/>
                </a:solidFill>
              </a:rPr>
              <a:t>OPTION 3</a:t>
            </a:r>
            <a:endParaRPr lang="en-US" altLang="en-US" sz="1144" spc="245" dirty="0">
              <a:solidFill>
                <a:schemeClr val="bg1"/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507075" y="2686770"/>
            <a:ext cx="2223639" cy="545318"/>
          </a:xfrm>
          <a:prstGeom prst="rect">
            <a:avLst/>
          </a:prstGeom>
        </p:spPr>
        <p:txBody>
          <a:bodyPr vert="horz" lIns="74749" tIns="37375" rIns="74749" bIns="37375" rtlCol="0" anchor="ctr">
            <a:normAutofit fontScale="25000" lnSpcReduction="20000"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defRPr/>
            </a:pPr>
            <a:r>
              <a:rPr lang="en-US" altLang="en-US" sz="10377" spc="245" dirty="0" smtClean="0">
                <a:solidFill>
                  <a:schemeClr val="bg1"/>
                </a:solidFill>
              </a:rPr>
              <a:t>OPTION 8</a:t>
            </a:r>
            <a:endParaRPr lang="en-US" altLang="en-US" sz="1144" spc="245" dirty="0">
              <a:solidFill>
                <a:schemeClr val="bg1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513282" y="4635219"/>
            <a:ext cx="2223639" cy="545318"/>
          </a:xfrm>
          <a:prstGeom prst="rect">
            <a:avLst/>
          </a:prstGeom>
        </p:spPr>
        <p:txBody>
          <a:bodyPr vert="horz" lIns="74749" tIns="37375" rIns="74749" bIns="37375" rtlCol="0" anchor="ctr">
            <a:normAutofit fontScale="25000" lnSpcReduction="20000"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defRPr/>
            </a:pPr>
            <a:r>
              <a:rPr lang="en-US" altLang="en-US" sz="10377" spc="245" dirty="0" smtClean="0">
                <a:solidFill>
                  <a:schemeClr val="bg1"/>
                </a:solidFill>
              </a:rPr>
              <a:t>OPTION 10</a:t>
            </a:r>
            <a:endParaRPr lang="en-US" altLang="en-US" sz="1144" spc="245" dirty="0">
              <a:solidFill>
                <a:schemeClr val="bg1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1413" y="1133492"/>
            <a:ext cx="1489842" cy="1743279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>
          <a:xfrm>
            <a:off x="507075" y="990119"/>
            <a:ext cx="11081742" cy="20534"/>
          </a:xfrm>
          <a:prstGeom prst="line">
            <a:avLst/>
          </a:prstGeom>
          <a:ln w="1270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507074" y="3089709"/>
            <a:ext cx="11081743" cy="38551"/>
          </a:xfrm>
          <a:prstGeom prst="line">
            <a:avLst/>
          </a:prstGeom>
          <a:ln w="1270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6110" y="3188364"/>
            <a:ext cx="1489842" cy="1743279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6047945" y="1203186"/>
            <a:ext cx="5238122" cy="1795776"/>
          </a:xfrm>
          <a:prstGeom prst="rect">
            <a:avLst/>
          </a:prstGeom>
        </p:spPr>
        <p:txBody>
          <a:bodyPr vert="horz" lIns="74749" tIns="37375" rIns="74749" bIns="37375" rtlCol="0" anchor="ctr">
            <a:normAutofit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defRPr/>
            </a:pPr>
            <a:r>
              <a:rPr lang="en-US" altLang="en-US" sz="1800" spc="245" dirty="0" smtClean="0">
                <a:solidFill>
                  <a:schemeClr val="bg1"/>
                </a:solidFill>
              </a:rPr>
              <a:t>Chicora ES:  		$</a:t>
            </a:r>
            <a:r>
              <a:rPr lang="en-US" altLang="en-US" sz="1800" spc="245" dirty="0" err="1" smtClean="0">
                <a:solidFill>
                  <a:schemeClr val="bg1"/>
                </a:solidFill>
              </a:rPr>
              <a:t>18.5M</a:t>
            </a:r>
            <a:r>
              <a:rPr lang="en-US" altLang="en-US" sz="1800" spc="245" dirty="0" smtClean="0">
                <a:solidFill>
                  <a:schemeClr val="bg1"/>
                </a:solidFill>
              </a:rPr>
              <a:t>-$</a:t>
            </a:r>
            <a:r>
              <a:rPr lang="en-US" altLang="en-US" sz="1800" spc="245" dirty="0" err="1" smtClean="0">
                <a:solidFill>
                  <a:schemeClr val="bg1"/>
                </a:solidFill>
              </a:rPr>
              <a:t>20.1M</a:t>
            </a:r>
            <a:endParaRPr lang="en-US" altLang="en-US" sz="1800" spc="245" dirty="0" smtClean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  <a:defRPr/>
            </a:pPr>
            <a:r>
              <a:rPr lang="en-US" altLang="en-US" sz="1800" spc="245" dirty="0" smtClean="0">
                <a:solidFill>
                  <a:schemeClr val="bg1"/>
                </a:solidFill>
              </a:rPr>
              <a:t>Jr/</a:t>
            </a:r>
            <a:r>
              <a:rPr lang="en-US" altLang="en-US" sz="1800" spc="245" dirty="0" err="1" smtClean="0">
                <a:solidFill>
                  <a:schemeClr val="bg1"/>
                </a:solidFill>
              </a:rPr>
              <a:t>Sr</a:t>
            </a:r>
            <a:r>
              <a:rPr lang="en-US" altLang="en-US" sz="1800" spc="245" dirty="0" smtClean="0">
                <a:solidFill>
                  <a:schemeClr val="bg1"/>
                </a:solidFill>
              </a:rPr>
              <a:t> High School:  	$</a:t>
            </a:r>
            <a:r>
              <a:rPr lang="en-US" altLang="en-US" sz="1800" spc="245" dirty="0" err="1" smtClean="0">
                <a:solidFill>
                  <a:schemeClr val="bg1"/>
                </a:solidFill>
              </a:rPr>
              <a:t>29.4M</a:t>
            </a:r>
            <a:r>
              <a:rPr lang="en-US" altLang="en-US" sz="1800" spc="245" dirty="0" smtClean="0">
                <a:solidFill>
                  <a:schemeClr val="bg1"/>
                </a:solidFill>
              </a:rPr>
              <a:t>-$</a:t>
            </a:r>
            <a:r>
              <a:rPr lang="en-US" altLang="en-US" sz="1800" spc="245" dirty="0" err="1" smtClean="0">
                <a:solidFill>
                  <a:schemeClr val="bg1"/>
                </a:solidFill>
              </a:rPr>
              <a:t>31.2M</a:t>
            </a:r>
            <a:endParaRPr lang="en-US" altLang="en-US" sz="1800" spc="245" dirty="0" smtClean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  <a:defRPr/>
            </a:pPr>
            <a:r>
              <a:rPr lang="en-US" altLang="en-US" sz="1800" b="1" spc="245" dirty="0" smtClean="0">
                <a:solidFill>
                  <a:schemeClr val="bg1"/>
                </a:solidFill>
              </a:rPr>
              <a:t>TOTAL:  		$</a:t>
            </a:r>
            <a:r>
              <a:rPr lang="en-US" altLang="en-US" sz="1800" b="1" spc="245" dirty="0" err="1" smtClean="0">
                <a:solidFill>
                  <a:schemeClr val="bg1"/>
                </a:solidFill>
              </a:rPr>
              <a:t>47.8M</a:t>
            </a:r>
            <a:r>
              <a:rPr lang="en-US" altLang="en-US" sz="1800" b="1" spc="245" dirty="0" smtClean="0">
                <a:solidFill>
                  <a:schemeClr val="bg1"/>
                </a:solidFill>
              </a:rPr>
              <a:t>-$</a:t>
            </a:r>
            <a:r>
              <a:rPr lang="en-US" altLang="en-US" sz="1800" b="1" spc="245" dirty="0" err="1" smtClean="0">
                <a:solidFill>
                  <a:schemeClr val="bg1"/>
                </a:solidFill>
              </a:rPr>
              <a:t>51.3M</a:t>
            </a:r>
            <a:endParaRPr lang="en-US" altLang="en-US" sz="1800" b="1" spc="245" dirty="0">
              <a:solidFill>
                <a:schemeClr val="bg1"/>
              </a:solidFill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6084753" y="3211900"/>
            <a:ext cx="5164505" cy="1795776"/>
          </a:xfrm>
          <a:prstGeom prst="rect">
            <a:avLst/>
          </a:prstGeom>
        </p:spPr>
        <p:txBody>
          <a:bodyPr vert="horz" lIns="74749" tIns="37375" rIns="74749" bIns="37375" rtlCol="0" anchor="ctr">
            <a:normAutofit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defRPr/>
            </a:pPr>
            <a:r>
              <a:rPr lang="en-US" altLang="en-US" sz="1800" spc="245" dirty="0" smtClean="0">
                <a:solidFill>
                  <a:schemeClr val="bg1"/>
                </a:solidFill>
              </a:rPr>
              <a:t>New Elementary: 	$</a:t>
            </a:r>
            <a:r>
              <a:rPr lang="en-US" altLang="en-US" sz="1800" spc="245" dirty="0" err="1" smtClean="0">
                <a:solidFill>
                  <a:schemeClr val="bg1"/>
                </a:solidFill>
              </a:rPr>
              <a:t>37.8M</a:t>
            </a:r>
            <a:r>
              <a:rPr lang="en-US" altLang="en-US" sz="1800" spc="245" dirty="0" smtClean="0">
                <a:solidFill>
                  <a:schemeClr val="bg1"/>
                </a:solidFill>
              </a:rPr>
              <a:t>-$</a:t>
            </a:r>
            <a:r>
              <a:rPr lang="en-US" altLang="en-US" sz="1800" spc="245" dirty="0" err="1" smtClean="0">
                <a:solidFill>
                  <a:schemeClr val="bg1"/>
                </a:solidFill>
              </a:rPr>
              <a:t>39.5M</a:t>
            </a:r>
            <a:endParaRPr lang="en-US" altLang="en-US" sz="1800" spc="245" dirty="0" smtClean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  <a:defRPr/>
            </a:pPr>
            <a:r>
              <a:rPr lang="en-US" altLang="en-US" sz="1800" spc="245" dirty="0" smtClean="0">
                <a:solidFill>
                  <a:schemeClr val="bg1"/>
                </a:solidFill>
              </a:rPr>
              <a:t>Jr/</a:t>
            </a:r>
            <a:r>
              <a:rPr lang="en-US" altLang="en-US" sz="1800" spc="245" dirty="0" err="1" smtClean="0">
                <a:solidFill>
                  <a:schemeClr val="bg1"/>
                </a:solidFill>
              </a:rPr>
              <a:t>Sr</a:t>
            </a:r>
            <a:r>
              <a:rPr lang="en-US" altLang="en-US" sz="1800" spc="245" dirty="0" smtClean="0">
                <a:solidFill>
                  <a:schemeClr val="bg1"/>
                </a:solidFill>
              </a:rPr>
              <a:t> High School: 	$</a:t>
            </a:r>
            <a:r>
              <a:rPr lang="en-US" altLang="en-US" sz="1800" spc="245" dirty="0" err="1">
                <a:solidFill>
                  <a:schemeClr val="bg1"/>
                </a:solidFill>
              </a:rPr>
              <a:t>29.8M</a:t>
            </a:r>
            <a:r>
              <a:rPr lang="en-US" altLang="en-US" sz="1800" spc="245" dirty="0">
                <a:solidFill>
                  <a:schemeClr val="bg1"/>
                </a:solidFill>
              </a:rPr>
              <a:t>-$</a:t>
            </a:r>
            <a:r>
              <a:rPr lang="en-US" altLang="en-US" sz="1800" spc="245" dirty="0" err="1">
                <a:solidFill>
                  <a:schemeClr val="bg1"/>
                </a:solidFill>
              </a:rPr>
              <a:t>31.7M</a:t>
            </a:r>
            <a:endParaRPr lang="en-US" altLang="en-US" sz="1800" spc="245" dirty="0" smtClean="0">
              <a:solidFill>
                <a:srgbClr val="FF0000"/>
              </a:solidFill>
            </a:endParaRPr>
          </a:p>
          <a:p>
            <a:pPr>
              <a:lnSpc>
                <a:spcPct val="120000"/>
              </a:lnSpc>
              <a:defRPr/>
            </a:pPr>
            <a:r>
              <a:rPr lang="en-US" altLang="en-US" sz="1800" b="1" spc="245" dirty="0" smtClean="0">
                <a:solidFill>
                  <a:schemeClr val="bg1"/>
                </a:solidFill>
              </a:rPr>
              <a:t>TOTAL</a:t>
            </a:r>
            <a:r>
              <a:rPr lang="en-US" altLang="en-US" sz="1800" b="1" spc="245" dirty="0">
                <a:solidFill>
                  <a:schemeClr val="bg1"/>
                </a:solidFill>
              </a:rPr>
              <a:t>: </a:t>
            </a:r>
            <a:r>
              <a:rPr lang="en-US" altLang="en-US" sz="1800" b="1" spc="245" dirty="0" smtClean="0">
                <a:solidFill>
                  <a:schemeClr val="bg1"/>
                </a:solidFill>
              </a:rPr>
              <a:t>		$</a:t>
            </a:r>
            <a:r>
              <a:rPr lang="en-US" altLang="en-US" sz="1800" b="1" spc="245" dirty="0" err="1" smtClean="0">
                <a:solidFill>
                  <a:schemeClr val="bg1"/>
                </a:solidFill>
              </a:rPr>
              <a:t>67.6M</a:t>
            </a:r>
            <a:r>
              <a:rPr lang="en-US" altLang="en-US" sz="1800" b="1" spc="245" dirty="0" smtClean="0">
                <a:solidFill>
                  <a:schemeClr val="bg1"/>
                </a:solidFill>
              </a:rPr>
              <a:t>-$</a:t>
            </a:r>
            <a:r>
              <a:rPr lang="en-US" altLang="en-US" sz="1800" b="1" spc="245" dirty="0" err="1" smtClean="0">
                <a:solidFill>
                  <a:schemeClr val="bg1"/>
                </a:solidFill>
              </a:rPr>
              <a:t>71.2M</a:t>
            </a:r>
            <a:endParaRPr lang="en-US" altLang="en-US" sz="1800" b="1" spc="245" dirty="0">
              <a:solidFill>
                <a:schemeClr val="bg1"/>
              </a:solidFill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507074" y="5022390"/>
            <a:ext cx="11081743" cy="38551"/>
          </a:xfrm>
          <a:prstGeom prst="line">
            <a:avLst/>
          </a:prstGeom>
          <a:ln w="1270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itle 1">
            <a:extLst>
              <a:ext uri="{FF2B5EF4-FFF2-40B4-BE49-F238E27FC236}">
                <a16:creationId xmlns:a16="http://schemas.microsoft.com/office/drawing/2014/main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6084752" y="5273310"/>
            <a:ext cx="5661479" cy="1584690"/>
          </a:xfrm>
          <a:prstGeom prst="rect">
            <a:avLst/>
          </a:prstGeom>
        </p:spPr>
        <p:txBody>
          <a:bodyPr vert="horz" lIns="74749" tIns="37375" rIns="74749" bIns="37375" rtlCol="0" anchor="ctr">
            <a:normAutofit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defRPr/>
            </a:pPr>
            <a:r>
              <a:rPr lang="en-US" altLang="en-US" sz="1800" spc="245" dirty="0" smtClean="0">
                <a:solidFill>
                  <a:schemeClr val="bg1"/>
                </a:solidFill>
              </a:rPr>
              <a:t>Repurposed Elem: 	$</a:t>
            </a:r>
            <a:r>
              <a:rPr lang="en-US" altLang="en-US" sz="1800" spc="245" dirty="0" err="1" smtClean="0">
                <a:solidFill>
                  <a:schemeClr val="bg1"/>
                </a:solidFill>
              </a:rPr>
              <a:t>21.5M</a:t>
            </a:r>
            <a:r>
              <a:rPr lang="en-US" altLang="en-US" sz="1800" spc="245" dirty="0" smtClean="0">
                <a:solidFill>
                  <a:schemeClr val="bg1"/>
                </a:solidFill>
              </a:rPr>
              <a:t>-$</a:t>
            </a:r>
            <a:r>
              <a:rPr lang="en-US" altLang="en-US" sz="1800" spc="245" dirty="0" err="1" smtClean="0">
                <a:solidFill>
                  <a:schemeClr val="bg1"/>
                </a:solidFill>
              </a:rPr>
              <a:t>22.9M</a:t>
            </a:r>
            <a:endParaRPr lang="en-US" altLang="en-US" sz="1800" spc="245" dirty="0" smtClean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  <a:defRPr/>
            </a:pPr>
            <a:r>
              <a:rPr lang="en-US" altLang="en-US" sz="1800" spc="245" dirty="0" smtClean="0">
                <a:solidFill>
                  <a:schemeClr val="bg1"/>
                </a:solidFill>
              </a:rPr>
              <a:t>New Jr/</a:t>
            </a:r>
            <a:r>
              <a:rPr lang="en-US" altLang="en-US" sz="1800" spc="245" dirty="0" err="1" smtClean="0">
                <a:solidFill>
                  <a:schemeClr val="bg1"/>
                </a:solidFill>
              </a:rPr>
              <a:t>Sr</a:t>
            </a:r>
            <a:r>
              <a:rPr lang="en-US" altLang="en-US" sz="1800" spc="245" dirty="0" smtClean="0">
                <a:solidFill>
                  <a:schemeClr val="bg1"/>
                </a:solidFill>
              </a:rPr>
              <a:t> High School:$</a:t>
            </a:r>
            <a:r>
              <a:rPr lang="en-US" altLang="en-US" sz="1800" spc="245" dirty="0" err="1" smtClean="0">
                <a:solidFill>
                  <a:schemeClr val="bg1"/>
                </a:solidFill>
              </a:rPr>
              <a:t>61.2M</a:t>
            </a:r>
            <a:r>
              <a:rPr lang="en-US" altLang="en-US" sz="1800" spc="245" dirty="0" smtClean="0">
                <a:solidFill>
                  <a:schemeClr val="bg1"/>
                </a:solidFill>
              </a:rPr>
              <a:t>-$</a:t>
            </a:r>
            <a:r>
              <a:rPr lang="en-US" altLang="en-US" sz="1800" spc="245" dirty="0" err="1" smtClean="0">
                <a:solidFill>
                  <a:schemeClr val="bg1"/>
                </a:solidFill>
              </a:rPr>
              <a:t>64.3M</a:t>
            </a:r>
            <a:endParaRPr lang="en-US" altLang="en-US" sz="1800" spc="245" dirty="0" smtClean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  <a:defRPr/>
            </a:pPr>
            <a:r>
              <a:rPr lang="en-US" altLang="en-US" sz="1800" b="1" spc="245" dirty="0" smtClean="0">
                <a:solidFill>
                  <a:schemeClr val="bg1"/>
                </a:solidFill>
              </a:rPr>
              <a:t>TOTAL: 		$</a:t>
            </a:r>
            <a:r>
              <a:rPr lang="en-US" altLang="en-US" sz="1800" b="1" spc="245" dirty="0" err="1" smtClean="0">
                <a:solidFill>
                  <a:schemeClr val="bg1"/>
                </a:solidFill>
              </a:rPr>
              <a:t>82.7M</a:t>
            </a:r>
            <a:r>
              <a:rPr lang="en-US" altLang="en-US" sz="1800" b="1" spc="245" dirty="0" smtClean="0">
                <a:solidFill>
                  <a:schemeClr val="bg1"/>
                </a:solidFill>
              </a:rPr>
              <a:t>-$</a:t>
            </a:r>
            <a:r>
              <a:rPr lang="en-US" altLang="en-US" sz="1800" b="1" spc="245" dirty="0" err="1" smtClean="0">
                <a:solidFill>
                  <a:schemeClr val="bg1"/>
                </a:solidFill>
              </a:rPr>
              <a:t>87.2M</a:t>
            </a:r>
            <a:endParaRPr lang="en-US" altLang="en-US" sz="1800" b="1" spc="245" dirty="0">
              <a:solidFill>
                <a:schemeClr val="bg1"/>
              </a:solidFill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6047945" y="1175661"/>
            <a:ext cx="4797855" cy="545318"/>
          </a:xfrm>
          <a:prstGeom prst="rect">
            <a:avLst/>
          </a:prstGeom>
        </p:spPr>
        <p:txBody>
          <a:bodyPr vert="horz" lIns="74749" tIns="37375" rIns="74749" bIns="37375" rtlCol="0" anchor="ctr">
            <a:normAutofit fontScale="25000" lnSpcReduction="20000"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defRPr/>
            </a:pPr>
            <a:r>
              <a:rPr lang="en-US" altLang="en-US" sz="10377" b="1" u="sng" spc="245" dirty="0">
                <a:solidFill>
                  <a:schemeClr val="bg1"/>
                </a:solidFill>
              </a:rPr>
              <a:t>COST </a:t>
            </a:r>
            <a:r>
              <a:rPr lang="en-US" altLang="en-US" sz="10377" b="1" u="sng" spc="245" dirty="0" smtClean="0">
                <a:solidFill>
                  <a:schemeClr val="bg1"/>
                </a:solidFill>
              </a:rPr>
              <a:t>RANGE</a:t>
            </a:r>
            <a:r>
              <a:rPr lang="en-US" altLang="en-US" sz="10377" b="1" u="sng" spc="245" dirty="0">
                <a:solidFill>
                  <a:schemeClr val="bg1"/>
                </a:solidFill>
              </a:rPr>
              <a:t>	 </a:t>
            </a:r>
            <a:r>
              <a:rPr lang="en-US" altLang="en-US" sz="10377" b="1" u="sng" spc="245" dirty="0" smtClean="0">
                <a:solidFill>
                  <a:schemeClr val="bg1"/>
                </a:solidFill>
              </a:rPr>
              <a:t>		</a:t>
            </a:r>
            <a:endParaRPr lang="en-US" altLang="en-US" sz="1144" b="1" u="sng" spc="245" dirty="0">
              <a:solidFill>
                <a:schemeClr val="bg1"/>
              </a:solidFill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507074" y="129343"/>
            <a:ext cx="9322726" cy="545318"/>
          </a:xfrm>
          <a:prstGeom prst="rect">
            <a:avLst/>
          </a:prstGeom>
        </p:spPr>
        <p:txBody>
          <a:bodyPr vert="horz" lIns="74749" tIns="37375" rIns="74749" bIns="37375" rtlCol="0" anchor="ctr">
            <a:noAutofit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defRPr/>
            </a:pPr>
            <a:r>
              <a:rPr lang="en-US" altLang="en-US" sz="1400" b="1" spc="245" dirty="0" smtClean="0">
                <a:solidFill>
                  <a:schemeClr val="bg1"/>
                </a:solidFill>
              </a:rPr>
              <a:t>*Cost estimates include softs costs but do not include site acquisition costs</a:t>
            </a:r>
            <a:endParaRPr lang="en-US" altLang="en-US" sz="1400" b="1" spc="245" dirty="0">
              <a:solidFill>
                <a:schemeClr val="bg1"/>
              </a:solidFill>
            </a:endParaRP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6084753" y="5137599"/>
            <a:ext cx="4797855" cy="545318"/>
          </a:xfrm>
          <a:prstGeom prst="rect">
            <a:avLst/>
          </a:prstGeom>
        </p:spPr>
        <p:txBody>
          <a:bodyPr vert="horz" lIns="74749" tIns="37375" rIns="74749" bIns="37375" rtlCol="0" anchor="ctr">
            <a:normAutofit fontScale="25000" lnSpcReduction="20000"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defRPr/>
            </a:pPr>
            <a:r>
              <a:rPr lang="en-US" altLang="en-US" sz="10377" b="1" u="sng" spc="245" dirty="0">
                <a:solidFill>
                  <a:schemeClr val="bg1"/>
                </a:solidFill>
              </a:rPr>
              <a:t>COST </a:t>
            </a:r>
            <a:r>
              <a:rPr lang="en-US" altLang="en-US" sz="10377" b="1" u="sng" spc="245" dirty="0" smtClean="0">
                <a:solidFill>
                  <a:schemeClr val="bg1"/>
                </a:solidFill>
              </a:rPr>
              <a:t>RANGE			</a:t>
            </a:r>
            <a:endParaRPr lang="en-US" altLang="en-US" sz="1144" b="1" u="sng" spc="245" dirty="0">
              <a:solidFill>
                <a:schemeClr val="bg1"/>
              </a:solidFill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6047945" y="3153042"/>
            <a:ext cx="4797855" cy="545318"/>
          </a:xfrm>
          <a:prstGeom prst="rect">
            <a:avLst/>
          </a:prstGeom>
        </p:spPr>
        <p:txBody>
          <a:bodyPr vert="horz" lIns="74749" tIns="37375" rIns="74749" bIns="37375" rtlCol="0" anchor="ctr">
            <a:normAutofit fontScale="25000" lnSpcReduction="20000"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defRPr/>
            </a:pPr>
            <a:r>
              <a:rPr lang="en-US" altLang="en-US" sz="10377" b="1" u="sng" spc="245" dirty="0">
                <a:solidFill>
                  <a:schemeClr val="bg1"/>
                </a:solidFill>
              </a:rPr>
              <a:t>COST </a:t>
            </a:r>
            <a:r>
              <a:rPr lang="en-US" altLang="en-US" sz="10377" b="1" u="sng" spc="245" dirty="0" smtClean="0">
                <a:solidFill>
                  <a:schemeClr val="bg1"/>
                </a:solidFill>
              </a:rPr>
              <a:t>RANGE</a:t>
            </a:r>
            <a:r>
              <a:rPr lang="en-US" altLang="en-US" sz="10377" b="1" u="sng" spc="245" dirty="0">
                <a:solidFill>
                  <a:schemeClr val="bg1"/>
                </a:solidFill>
              </a:rPr>
              <a:t>	 </a:t>
            </a:r>
            <a:r>
              <a:rPr lang="en-US" altLang="en-US" sz="10377" b="1" u="sng" spc="245" dirty="0" smtClean="0">
                <a:solidFill>
                  <a:schemeClr val="bg1"/>
                </a:solidFill>
              </a:rPr>
              <a:t>		</a:t>
            </a:r>
            <a:endParaRPr lang="en-US" altLang="en-US" sz="1144" b="1" u="sng" spc="245" dirty="0">
              <a:solidFill>
                <a:schemeClr val="bg1"/>
              </a:solidFill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707" y="1247677"/>
            <a:ext cx="2140374" cy="13554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8696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4321120" y="295533"/>
            <a:ext cx="7425112" cy="545318"/>
          </a:xfrm>
          <a:prstGeom prst="rect">
            <a:avLst/>
          </a:prstGeom>
        </p:spPr>
        <p:txBody>
          <a:bodyPr vert="horz" lIns="74749" tIns="37375" rIns="74749" bIns="37375" rtlCol="0" anchor="ctr">
            <a:normAutofit fontScale="25000" lnSpcReduction="20000"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  <a:defRPr/>
            </a:pPr>
            <a:r>
              <a:rPr lang="en-US" altLang="en-US" sz="10377" spc="245" dirty="0" smtClean="0">
                <a:solidFill>
                  <a:schemeClr val="accent2"/>
                </a:solidFill>
              </a:rPr>
              <a:t>COST ESTIMATE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841BDFE-43E0-4057-9101-E9D136569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86405" y="6444192"/>
            <a:ext cx="305595" cy="413808"/>
          </a:xfrm>
        </p:spPr>
        <p:txBody>
          <a:bodyPr/>
          <a:lstStyle/>
          <a:p>
            <a:fld id="{C20DCE7A-150F-4D18-AB70-1BF82DDDFA6D}" type="slidenum">
              <a:rPr lang="en-US" smtClean="0">
                <a:solidFill>
                  <a:srgbClr val="FFFFFF"/>
                </a:solidFill>
              </a:rPr>
              <a:pPr/>
              <a:t>33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507075" y="541054"/>
            <a:ext cx="2223639" cy="545318"/>
          </a:xfrm>
          <a:prstGeom prst="rect">
            <a:avLst/>
          </a:prstGeom>
        </p:spPr>
        <p:txBody>
          <a:bodyPr vert="horz" lIns="74749" tIns="37375" rIns="74749" bIns="37375" rtlCol="0" anchor="ctr">
            <a:normAutofit fontScale="25000" lnSpcReduction="20000"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defRPr/>
            </a:pPr>
            <a:r>
              <a:rPr lang="en-US" altLang="en-US" sz="10377" spc="245" dirty="0" smtClean="0">
                <a:solidFill>
                  <a:schemeClr val="bg1"/>
                </a:solidFill>
              </a:rPr>
              <a:t>OPTION 1</a:t>
            </a:r>
            <a:endParaRPr lang="en-US" altLang="en-US" sz="1144" spc="245" dirty="0">
              <a:solidFill>
                <a:schemeClr val="bg1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507075" y="990119"/>
            <a:ext cx="11081742" cy="20534"/>
          </a:xfrm>
          <a:prstGeom prst="line">
            <a:avLst/>
          </a:prstGeom>
          <a:ln w="1270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2" name="Title 1">
            <a:extLst>
              <a:ext uri="{FF2B5EF4-FFF2-40B4-BE49-F238E27FC236}">
                <a16:creationId xmlns:a16="http://schemas.microsoft.com/office/drawing/2014/main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5110062" y="1617111"/>
            <a:ext cx="6262575" cy="4507462"/>
          </a:xfrm>
          <a:prstGeom prst="rect">
            <a:avLst/>
          </a:prstGeom>
        </p:spPr>
        <p:txBody>
          <a:bodyPr vert="horz" wrap="square" lIns="74749" tIns="37375" rIns="74749" bIns="37375" rtlCol="0" anchor="ctr">
            <a:spAutoFit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defRPr/>
            </a:pPr>
            <a:r>
              <a:rPr lang="en-US" altLang="en-US" sz="1600" u="sng" spc="245" dirty="0" smtClean="0">
                <a:solidFill>
                  <a:schemeClr val="bg1"/>
                </a:solidFill>
              </a:rPr>
              <a:t>Sugarcreek ES Renovations</a:t>
            </a:r>
            <a:r>
              <a:rPr lang="en-US" altLang="en-US" sz="1600" spc="245" dirty="0">
                <a:solidFill>
                  <a:schemeClr val="bg1"/>
                </a:solidFill>
              </a:rPr>
              <a:t>	</a:t>
            </a:r>
          </a:p>
          <a:p>
            <a:pPr>
              <a:lnSpc>
                <a:spcPct val="120000"/>
              </a:lnSpc>
              <a:defRPr/>
            </a:pPr>
            <a:r>
              <a:rPr lang="en-US" altLang="en-US" sz="1600" spc="245" dirty="0">
                <a:solidFill>
                  <a:schemeClr val="bg1"/>
                </a:solidFill>
              </a:rPr>
              <a:t>Construction Costs:	</a:t>
            </a:r>
            <a:r>
              <a:rPr lang="en-US" altLang="en-US" sz="1600" spc="245" dirty="0" smtClean="0">
                <a:solidFill>
                  <a:schemeClr val="bg1"/>
                </a:solidFill>
              </a:rPr>
              <a:t> $</a:t>
            </a:r>
            <a:r>
              <a:rPr lang="en-US" altLang="en-US" sz="1600" spc="245" dirty="0" err="1" smtClean="0">
                <a:solidFill>
                  <a:schemeClr val="bg1"/>
                </a:solidFill>
              </a:rPr>
              <a:t>8.0M</a:t>
            </a:r>
            <a:r>
              <a:rPr lang="en-US" altLang="en-US" sz="1600" spc="245" dirty="0">
                <a:solidFill>
                  <a:schemeClr val="bg1"/>
                </a:solidFill>
              </a:rPr>
              <a:t>	</a:t>
            </a:r>
            <a:r>
              <a:rPr lang="en-US" altLang="en-US" sz="1600" spc="245" dirty="0" smtClean="0">
                <a:solidFill>
                  <a:schemeClr val="bg1"/>
                </a:solidFill>
              </a:rPr>
              <a:t>  $</a:t>
            </a:r>
            <a:r>
              <a:rPr lang="en-US" altLang="en-US" sz="1600" spc="245" dirty="0" err="1" smtClean="0">
                <a:solidFill>
                  <a:schemeClr val="bg1"/>
                </a:solidFill>
              </a:rPr>
              <a:t>9.2M</a:t>
            </a:r>
            <a:endParaRPr lang="en-US" altLang="en-US" sz="1600" spc="245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  <a:defRPr/>
            </a:pPr>
            <a:r>
              <a:rPr lang="en-US" altLang="en-US" sz="1600" spc="245" dirty="0">
                <a:solidFill>
                  <a:schemeClr val="bg1"/>
                </a:solidFill>
              </a:rPr>
              <a:t>Soft Costs:		  </a:t>
            </a:r>
            <a:r>
              <a:rPr lang="en-US" altLang="en-US" sz="1600" spc="245" dirty="0" smtClean="0">
                <a:solidFill>
                  <a:schemeClr val="bg1"/>
                </a:solidFill>
              </a:rPr>
              <a:t>$</a:t>
            </a:r>
            <a:r>
              <a:rPr lang="en-US" altLang="en-US" sz="1600" spc="245" dirty="0" err="1" smtClean="0">
                <a:solidFill>
                  <a:schemeClr val="bg1"/>
                </a:solidFill>
              </a:rPr>
              <a:t>1.5M</a:t>
            </a:r>
            <a:r>
              <a:rPr lang="en-US" altLang="en-US" sz="1600" spc="245" dirty="0">
                <a:solidFill>
                  <a:schemeClr val="bg1"/>
                </a:solidFill>
              </a:rPr>
              <a:t>	  </a:t>
            </a:r>
            <a:r>
              <a:rPr lang="en-US" altLang="en-US" sz="1600" spc="245" dirty="0" smtClean="0">
                <a:solidFill>
                  <a:schemeClr val="bg1"/>
                </a:solidFill>
              </a:rPr>
              <a:t>$</a:t>
            </a:r>
            <a:r>
              <a:rPr lang="en-US" altLang="en-US" sz="1600" spc="245" dirty="0" err="1" smtClean="0">
                <a:solidFill>
                  <a:schemeClr val="bg1"/>
                </a:solidFill>
              </a:rPr>
              <a:t>1.6M</a:t>
            </a:r>
            <a:endParaRPr lang="en-US" altLang="en-US" sz="1600" spc="245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  <a:defRPr/>
            </a:pPr>
            <a:r>
              <a:rPr lang="en-US" altLang="en-US" sz="1600" spc="245" dirty="0">
                <a:solidFill>
                  <a:schemeClr val="bg1"/>
                </a:solidFill>
              </a:rPr>
              <a:t>	</a:t>
            </a:r>
            <a:r>
              <a:rPr lang="en-US" altLang="en-US" sz="1600" b="1" spc="245" dirty="0">
                <a:solidFill>
                  <a:schemeClr val="bg1"/>
                </a:solidFill>
              </a:rPr>
              <a:t>Total Costs:	</a:t>
            </a:r>
            <a:r>
              <a:rPr lang="en-US" altLang="en-US" sz="1600" b="1" spc="245" dirty="0" smtClean="0">
                <a:solidFill>
                  <a:schemeClr val="bg1"/>
                </a:solidFill>
              </a:rPr>
              <a:t>  $</a:t>
            </a:r>
            <a:r>
              <a:rPr lang="en-US" altLang="en-US" sz="1600" b="1" spc="245" dirty="0" err="1" smtClean="0">
                <a:solidFill>
                  <a:schemeClr val="bg1"/>
                </a:solidFill>
              </a:rPr>
              <a:t>9.5M</a:t>
            </a:r>
            <a:r>
              <a:rPr lang="en-US" altLang="en-US" sz="1600" b="1" spc="245" dirty="0">
                <a:solidFill>
                  <a:schemeClr val="bg1"/>
                </a:solidFill>
              </a:rPr>
              <a:t>	</a:t>
            </a:r>
            <a:r>
              <a:rPr lang="en-US" altLang="en-US" sz="1600" b="1" spc="245" dirty="0" smtClean="0">
                <a:solidFill>
                  <a:schemeClr val="bg1"/>
                </a:solidFill>
              </a:rPr>
              <a:t>$</a:t>
            </a:r>
            <a:r>
              <a:rPr lang="en-US" altLang="en-US" sz="1600" b="1" spc="245" dirty="0" err="1" smtClean="0">
                <a:solidFill>
                  <a:schemeClr val="bg1"/>
                </a:solidFill>
              </a:rPr>
              <a:t>10.8M</a:t>
            </a:r>
            <a:endParaRPr lang="en-US" altLang="en-US" sz="1600" b="1" spc="245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  <a:defRPr/>
            </a:pPr>
            <a:r>
              <a:rPr lang="en-US" altLang="en-US" sz="1600" u="sng" spc="245" dirty="0" smtClean="0">
                <a:solidFill>
                  <a:schemeClr val="bg1"/>
                </a:solidFill>
              </a:rPr>
              <a:t>Chicora ES Renovations</a:t>
            </a:r>
            <a:r>
              <a:rPr lang="en-US" altLang="en-US" sz="1600" spc="245" dirty="0" smtClean="0">
                <a:solidFill>
                  <a:schemeClr val="bg1"/>
                </a:solidFill>
              </a:rPr>
              <a:t>	</a:t>
            </a:r>
          </a:p>
          <a:p>
            <a:pPr>
              <a:lnSpc>
                <a:spcPct val="120000"/>
              </a:lnSpc>
              <a:defRPr/>
            </a:pPr>
            <a:r>
              <a:rPr lang="en-US" altLang="en-US" sz="1600" spc="245" dirty="0" smtClean="0">
                <a:solidFill>
                  <a:schemeClr val="bg1"/>
                </a:solidFill>
              </a:rPr>
              <a:t>Construction Costs:	  $</a:t>
            </a:r>
            <a:r>
              <a:rPr lang="en-US" altLang="en-US" sz="1600" spc="245" dirty="0" err="1" smtClean="0">
                <a:solidFill>
                  <a:schemeClr val="bg1"/>
                </a:solidFill>
              </a:rPr>
              <a:t>9.6M</a:t>
            </a:r>
            <a:r>
              <a:rPr lang="en-US" altLang="en-US" sz="1600" spc="245" dirty="0" smtClean="0">
                <a:solidFill>
                  <a:schemeClr val="bg1"/>
                </a:solidFill>
              </a:rPr>
              <a:t>	$</a:t>
            </a:r>
            <a:r>
              <a:rPr lang="en-US" altLang="en-US" sz="1600" spc="245" dirty="0" err="1" smtClean="0">
                <a:solidFill>
                  <a:schemeClr val="bg1"/>
                </a:solidFill>
              </a:rPr>
              <a:t>10.9M</a:t>
            </a:r>
            <a:endParaRPr lang="en-US" altLang="en-US" sz="1600" spc="245" dirty="0" smtClean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  <a:defRPr/>
            </a:pPr>
            <a:r>
              <a:rPr lang="en-US" altLang="en-US" sz="1600" spc="245" dirty="0" smtClean="0">
                <a:solidFill>
                  <a:schemeClr val="bg1"/>
                </a:solidFill>
              </a:rPr>
              <a:t>Soft Costs:		  $</a:t>
            </a:r>
            <a:r>
              <a:rPr lang="en-US" altLang="en-US" sz="1600" spc="245" dirty="0" err="1" smtClean="0">
                <a:solidFill>
                  <a:schemeClr val="bg1"/>
                </a:solidFill>
              </a:rPr>
              <a:t>1.7M</a:t>
            </a:r>
            <a:r>
              <a:rPr lang="en-US" altLang="en-US" sz="1600" spc="245" dirty="0" smtClean="0">
                <a:solidFill>
                  <a:schemeClr val="bg1"/>
                </a:solidFill>
              </a:rPr>
              <a:t>	  $</a:t>
            </a:r>
            <a:r>
              <a:rPr lang="en-US" altLang="en-US" sz="1600" spc="245" dirty="0" err="1">
                <a:solidFill>
                  <a:schemeClr val="bg1"/>
                </a:solidFill>
              </a:rPr>
              <a:t>2</a:t>
            </a:r>
            <a:r>
              <a:rPr lang="en-US" altLang="en-US" sz="1600" spc="245" dirty="0" err="1" smtClean="0">
                <a:solidFill>
                  <a:schemeClr val="bg1"/>
                </a:solidFill>
              </a:rPr>
              <a:t>.0M</a:t>
            </a:r>
            <a:endParaRPr lang="en-US" altLang="en-US" sz="1600" spc="245" dirty="0" smtClean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  <a:defRPr/>
            </a:pPr>
            <a:r>
              <a:rPr lang="en-US" altLang="en-US" sz="1600" spc="245" dirty="0" smtClean="0">
                <a:solidFill>
                  <a:schemeClr val="bg1"/>
                </a:solidFill>
              </a:rPr>
              <a:t>	</a:t>
            </a:r>
            <a:r>
              <a:rPr lang="en-US" altLang="en-US" sz="1600" b="1" spc="245" dirty="0" smtClean="0">
                <a:solidFill>
                  <a:schemeClr val="bg1"/>
                </a:solidFill>
              </a:rPr>
              <a:t>Total </a:t>
            </a:r>
            <a:r>
              <a:rPr lang="en-US" altLang="en-US" sz="1600" b="1" spc="245" dirty="0">
                <a:solidFill>
                  <a:schemeClr val="bg1"/>
                </a:solidFill>
              </a:rPr>
              <a:t>Costs</a:t>
            </a:r>
            <a:r>
              <a:rPr lang="en-US" altLang="en-US" sz="1600" b="1" spc="245" dirty="0" smtClean="0">
                <a:solidFill>
                  <a:schemeClr val="bg1"/>
                </a:solidFill>
              </a:rPr>
              <a:t>:	$</a:t>
            </a:r>
            <a:r>
              <a:rPr lang="en-US" altLang="en-US" sz="1600" b="1" spc="245" dirty="0" err="1" smtClean="0">
                <a:solidFill>
                  <a:schemeClr val="bg1"/>
                </a:solidFill>
              </a:rPr>
              <a:t>11.3M</a:t>
            </a:r>
            <a:r>
              <a:rPr lang="en-US" altLang="en-US" sz="1600" b="1" spc="245" dirty="0" smtClean="0">
                <a:solidFill>
                  <a:schemeClr val="bg1"/>
                </a:solidFill>
              </a:rPr>
              <a:t>	$</a:t>
            </a:r>
            <a:r>
              <a:rPr lang="en-US" altLang="en-US" sz="1600" b="1" spc="245" dirty="0" err="1" smtClean="0">
                <a:solidFill>
                  <a:schemeClr val="bg1"/>
                </a:solidFill>
              </a:rPr>
              <a:t>12.9M</a:t>
            </a:r>
            <a:endParaRPr lang="en-US" altLang="en-US" sz="1600" b="1" spc="245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  <a:defRPr/>
            </a:pPr>
            <a:endParaRPr lang="en-US" altLang="en-US" sz="1600" spc="245" dirty="0" smtClean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  <a:defRPr/>
            </a:pPr>
            <a:r>
              <a:rPr lang="en-US" altLang="en-US" sz="1600" u="sng" spc="245" dirty="0" smtClean="0">
                <a:solidFill>
                  <a:schemeClr val="bg1"/>
                </a:solidFill>
              </a:rPr>
              <a:t>Jr/</a:t>
            </a:r>
            <a:r>
              <a:rPr lang="en-US" altLang="en-US" sz="1600" u="sng" spc="245" dirty="0" err="1" smtClean="0">
                <a:solidFill>
                  <a:schemeClr val="bg1"/>
                </a:solidFill>
              </a:rPr>
              <a:t>Sr</a:t>
            </a:r>
            <a:r>
              <a:rPr lang="en-US" altLang="en-US" sz="1600" u="sng" spc="245" dirty="0" smtClean="0">
                <a:solidFill>
                  <a:schemeClr val="bg1"/>
                </a:solidFill>
              </a:rPr>
              <a:t> High </a:t>
            </a:r>
            <a:r>
              <a:rPr lang="en-US" altLang="en-US" sz="1600" u="sng" spc="245" dirty="0">
                <a:solidFill>
                  <a:schemeClr val="bg1"/>
                </a:solidFill>
              </a:rPr>
              <a:t>School </a:t>
            </a:r>
            <a:r>
              <a:rPr lang="en-US" altLang="en-US" sz="1600" u="sng" spc="245" dirty="0" smtClean="0">
                <a:solidFill>
                  <a:schemeClr val="bg1"/>
                </a:solidFill>
              </a:rPr>
              <a:t>Renovations</a:t>
            </a:r>
            <a:endParaRPr lang="en-US" altLang="en-US" sz="1600" spc="245" dirty="0" smtClean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  <a:defRPr/>
            </a:pPr>
            <a:r>
              <a:rPr lang="en-US" altLang="en-US" sz="1600" spc="245" dirty="0">
                <a:solidFill>
                  <a:schemeClr val="bg1"/>
                </a:solidFill>
              </a:rPr>
              <a:t>Construction Costs</a:t>
            </a:r>
            <a:r>
              <a:rPr lang="en-US" altLang="en-US" sz="1600" spc="245" dirty="0" smtClean="0">
                <a:solidFill>
                  <a:schemeClr val="bg1"/>
                </a:solidFill>
              </a:rPr>
              <a:t>:	$</a:t>
            </a:r>
            <a:r>
              <a:rPr lang="en-US" altLang="en-US" sz="1600" spc="245" dirty="0" err="1" smtClean="0">
                <a:solidFill>
                  <a:schemeClr val="bg1"/>
                </a:solidFill>
              </a:rPr>
              <a:t>20.4M</a:t>
            </a:r>
            <a:r>
              <a:rPr lang="en-US" altLang="en-US" sz="1600" spc="245" dirty="0" smtClean="0">
                <a:solidFill>
                  <a:schemeClr val="bg1"/>
                </a:solidFill>
              </a:rPr>
              <a:t>	$</a:t>
            </a:r>
            <a:r>
              <a:rPr lang="en-US" altLang="en-US" sz="1600" spc="245" dirty="0" err="1" smtClean="0">
                <a:solidFill>
                  <a:schemeClr val="bg1"/>
                </a:solidFill>
              </a:rPr>
              <a:t>21.9M</a:t>
            </a:r>
            <a:endParaRPr lang="en-US" altLang="en-US" sz="1600" spc="245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  <a:defRPr/>
            </a:pPr>
            <a:r>
              <a:rPr lang="en-US" altLang="en-US" sz="1600" spc="245" dirty="0">
                <a:solidFill>
                  <a:schemeClr val="bg1"/>
                </a:solidFill>
              </a:rPr>
              <a:t>Soft Costs</a:t>
            </a:r>
            <a:r>
              <a:rPr lang="en-US" altLang="en-US" sz="1600" spc="245" dirty="0" smtClean="0">
                <a:solidFill>
                  <a:schemeClr val="bg1"/>
                </a:solidFill>
              </a:rPr>
              <a:t>:		  $</a:t>
            </a:r>
            <a:r>
              <a:rPr lang="en-US" altLang="en-US" sz="1600" spc="245" dirty="0" err="1" smtClean="0">
                <a:solidFill>
                  <a:schemeClr val="bg1"/>
                </a:solidFill>
              </a:rPr>
              <a:t>3.7M</a:t>
            </a:r>
            <a:r>
              <a:rPr lang="en-US" altLang="en-US" sz="1600" spc="245" dirty="0" smtClean="0">
                <a:solidFill>
                  <a:schemeClr val="bg1"/>
                </a:solidFill>
              </a:rPr>
              <a:t>	  $</a:t>
            </a:r>
            <a:r>
              <a:rPr lang="en-US" altLang="en-US" sz="1600" spc="245" dirty="0" err="1" smtClean="0">
                <a:solidFill>
                  <a:schemeClr val="bg1"/>
                </a:solidFill>
              </a:rPr>
              <a:t>4.0M</a:t>
            </a:r>
            <a:endParaRPr lang="en-US" altLang="en-US" sz="1600" spc="245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  <a:defRPr/>
            </a:pPr>
            <a:r>
              <a:rPr lang="en-US" altLang="en-US" sz="1600" spc="245" dirty="0">
                <a:solidFill>
                  <a:schemeClr val="bg1"/>
                </a:solidFill>
              </a:rPr>
              <a:t>	</a:t>
            </a:r>
            <a:r>
              <a:rPr lang="en-US" altLang="en-US" sz="1600" b="1" spc="245" dirty="0">
                <a:solidFill>
                  <a:schemeClr val="bg1"/>
                </a:solidFill>
              </a:rPr>
              <a:t>Total Costs:	</a:t>
            </a:r>
            <a:r>
              <a:rPr lang="en-US" altLang="en-US" sz="1600" b="1" spc="245" dirty="0" smtClean="0">
                <a:solidFill>
                  <a:schemeClr val="bg1"/>
                </a:solidFill>
              </a:rPr>
              <a:t>$</a:t>
            </a:r>
            <a:r>
              <a:rPr lang="en-US" altLang="en-US" sz="1600" b="1" spc="245" dirty="0" err="1" smtClean="0">
                <a:solidFill>
                  <a:schemeClr val="bg1"/>
                </a:solidFill>
              </a:rPr>
              <a:t>24.1M</a:t>
            </a:r>
            <a:r>
              <a:rPr lang="en-US" altLang="en-US" sz="1600" b="1" spc="245" dirty="0" smtClean="0">
                <a:solidFill>
                  <a:schemeClr val="bg1"/>
                </a:solidFill>
              </a:rPr>
              <a:t>	$</a:t>
            </a:r>
            <a:r>
              <a:rPr lang="en-US" altLang="en-US" sz="1600" b="1" spc="245" dirty="0" err="1" smtClean="0">
                <a:solidFill>
                  <a:schemeClr val="bg1"/>
                </a:solidFill>
              </a:rPr>
              <a:t>25.9M</a:t>
            </a:r>
            <a:endParaRPr lang="en-US" altLang="en-US" sz="1600" b="1" spc="245" dirty="0" smtClean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  <a:defRPr/>
            </a:pPr>
            <a:endParaRPr lang="en-US" altLang="en-US" sz="1600" spc="245" dirty="0" smtClean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  <a:defRPr/>
            </a:pPr>
            <a:r>
              <a:rPr lang="en-US" altLang="en-US" sz="1600" b="1" spc="245" dirty="0" smtClean="0">
                <a:solidFill>
                  <a:schemeClr val="bg1"/>
                </a:solidFill>
              </a:rPr>
              <a:t>OPTION 1 TOTAL:  	$</a:t>
            </a:r>
            <a:r>
              <a:rPr lang="en-US" altLang="en-US" sz="1600" b="1" spc="245" dirty="0" err="1" smtClean="0">
                <a:solidFill>
                  <a:schemeClr val="bg1"/>
                </a:solidFill>
              </a:rPr>
              <a:t>44.9M</a:t>
            </a:r>
            <a:r>
              <a:rPr lang="en-US" altLang="en-US" sz="1600" b="1" spc="245" dirty="0">
                <a:solidFill>
                  <a:schemeClr val="bg1"/>
                </a:solidFill>
              </a:rPr>
              <a:t>	</a:t>
            </a:r>
            <a:r>
              <a:rPr lang="en-US" altLang="en-US" sz="1600" b="1" spc="245" dirty="0" smtClean="0">
                <a:solidFill>
                  <a:schemeClr val="bg1"/>
                </a:solidFill>
              </a:rPr>
              <a:t>$</a:t>
            </a:r>
            <a:r>
              <a:rPr lang="en-US" altLang="en-US" sz="1600" b="1" spc="245" dirty="0" err="1" smtClean="0">
                <a:solidFill>
                  <a:schemeClr val="bg1"/>
                </a:solidFill>
              </a:rPr>
              <a:t>49.6M</a:t>
            </a:r>
            <a:endParaRPr lang="en-US" altLang="en-US" sz="1600" b="1" spc="245" dirty="0">
              <a:solidFill>
                <a:schemeClr val="bg1"/>
              </a:solidFill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5081810" y="1085287"/>
            <a:ext cx="6804595" cy="545318"/>
          </a:xfrm>
          <a:prstGeom prst="rect">
            <a:avLst/>
          </a:prstGeom>
        </p:spPr>
        <p:txBody>
          <a:bodyPr vert="horz" lIns="74749" tIns="37375" rIns="74749" bIns="37375" rtlCol="0" anchor="ctr">
            <a:normAutofit fontScale="25000" lnSpcReduction="20000"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defRPr/>
            </a:pPr>
            <a:r>
              <a:rPr lang="en-US" altLang="en-US" sz="10377" b="1" u="sng" spc="245" dirty="0">
                <a:solidFill>
                  <a:schemeClr val="bg1"/>
                </a:solidFill>
              </a:rPr>
              <a:t>COST </a:t>
            </a:r>
            <a:r>
              <a:rPr lang="en-US" altLang="en-US" sz="10377" b="1" u="sng" spc="245" dirty="0" smtClean="0">
                <a:solidFill>
                  <a:schemeClr val="bg1"/>
                </a:solidFill>
              </a:rPr>
              <a:t>RANGE</a:t>
            </a:r>
            <a:r>
              <a:rPr lang="en-US" altLang="en-US" sz="10377" b="1" u="sng" spc="245" dirty="0">
                <a:solidFill>
                  <a:schemeClr val="bg1"/>
                </a:solidFill>
              </a:rPr>
              <a:t>	 	  </a:t>
            </a:r>
            <a:r>
              <a:rPr lang="en-US" altLang="en-US" sz="10377" b="1" u="sng" spc="245" dirty="0" smtClean="0">
                <a:solidFill>
                  <a:schemeClr val="bg1"/>
                </a:solidFill>
              </a:rPr>
              <a:t>		</a:t>
            </a:r>
            <a:endParaRPr lang="en-US" altLang="en-US" sz="1144" b="1" u="sng" spc="245" dirty="0">
              <a:solidFill>
                <a:schemeClr val="bg1"/>
              </a:solidFill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3378200" y="6171533"/>
            <a:ext cx="7994437" cy="545318"/>
          </a:xfrm>
          <a:prstGeom prst="rect">
            <a:avLst/>
          </a:prstGeom>
        </p:spPr>
        <p:txBody>
          <a:bodyPr vert="horz" lIns="74749" tIns="37375" rIns="74749" bIns="37375" rtlCol="0" anchor="ctr">
            <a:noAutofit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  <a:defRPr/>
            </a:pPr>
            <a:r>
              <a:rPr lang="en-US" altLang="en-US" sz="1400" b="1" spc="245" dirty="0" smtClean="0">
                <a:solidFill>
                  <a:schemeClr val="bg1"/>
                </a:solidFill>
              </a:rPr>
              <a:t>*Cost estimates does not include site improvement costs for </a:t>
            </a:r>
            <a:r>
              <a:rPr lang="en-US" altLang="en-US" sz="1400" b="1" spc="245" dirty="0" err="1" smtClean="0">
                <a:solidFill>
                  <a:schemeClr val="bg1"/>
                </a:solidFill>
              </a:rPr>
              <a:t>Sugarcree</a:t>
            </a:r>
            <a:r>
              <a:rPr lang="en-US" altLang="en-US" sz="1400" b="1" spc="245" dirty="0" smtClean="0">
                <a:solidFill>
                  <a:schemeClr val="bg1"/>
                </a:solidFill>
              </a:rPr>
              <a:t> ES</a:t>
            </a:r>
            <a:endParaRPr lang="en-US" altLang="en-US" sz="1400" b="1" spc="245" dirty="0">
              <a:solidFill>
                <a:schemeClr val="bg1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8894" y="1123143"/>
            <a:ext cx="1573706" cy="160749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5961" y="4597951"/>
            <a:ext cx="1768439" cy="197324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0900" y="2744412"/>
            <a:ext cx="1654099" cy="1768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6625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4321120" y="295533"/>
            <a:ext cx="7425112" cy="545318"/>
          </a:xfrm>
          <a:prstGeom prst="rect">
            <a:avLst/>
          </a:prstGeom>
        </p:spPr>
        <p:txBody>
          <a:bodyPr vert="horz" lIns="74749" tIns="37375" rIns="74749" bIns="37375" rtlCol="0" anchor="ctr">
            <a:normAutofit fontScale="25000" lnSpcReduction="20000"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  <a:defRPr/>
            </a:pPr>
            <a:r>
              <a:rPr lang="en-US" altLang="en-US" sz="10377" spc="245" dirty="0" smtClean="0">
                <a:solidFill>
                  <a:schemeClr val="accent2"/>
                </a:solidFill>
              </a:rPr>
              <a:t>COST ESTIMATE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841BDFE-43E0-4057-9101-E9D136569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86405" y="6444192"/>
            <a:ext cx="305595" cy="413808"/>
          </a:xfrm>
        </p:spPr>
        <p:txBody>
          <a:bodyPr/>
          <a:lstStyle/>
          <a:p>
            <a:fld id="{C20DCE7A-150F-4D18-AB70-1BF82DDDFA6D}" type="slidenum">
              <a:rPr lang="en-US" smtClean="0">
                <a:solidFill>
                  <a:srgbClr val="FFFFFF"/>
                </a:solidFill>
              </a:rPr>
              <a:pPr/>
              <a:t>34</a:t>
            </a:fld>
            <a:endParaRPr lang="en-US" dirty="0">
              <a:solidFill>
                <a:srgbClr val="FFFFFF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85" y="4011685"/>
            <a:ext cx="993782" cy="99814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3026" y="5576729"/>
            <a:ext cx="1933541" cy="1018008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9585" y="5576729"/>
            <a:ext cx="927467" cy="1034877"/>
          </a:xfrm>
          <a:prstGeom prst="rect">
            <a:avLst/>
          </a:prstGeom>
        </p:spPr>
      </p:pic>
      <p:sp>
        <p:nvSpPr>
          <p:cNvPr id="13" name="Title 1">
            <a:extLst>
              <a:ext uri="{FF2B5EF4-FFF2-40B4-BE49-F238E27FC236}">
                <a16:creationId xmlns:a16="http://schemas.microsoft.com/office/drawing/2014/main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505084" y="1958704"/>
            <a:ext cx="2223639" cy="545318"/>
          </a:xfrm>
          <a:prstGeom prst="rect">
            <a:avLst/>
          </a:prstGeom>
        </p:spPr>
        <p:txBody>
          <a:bodyPr vert="horz" lIns="74749" tIns="37375" rIns="74749" bIns="37375" rtlCol="0" anchor="ctr">
            <a:normAutofit fontScale="25000" lnSpcReduction="20000"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defRPr/>
            </a:pPr>
            <a:r>
              <a:rPr lang="en-US" altLang="en-US" sz="10377" spc="245" dirty="0" smtClean="0">
                <a:solidFill>
                  <a:schemeClr val="bg1"/>
                </a:solidFill>
              </a:rPr>
              <a:t>OPTION 3</a:t>
            </a:r>
            <a:endParaRPr lang="en-US" altLang="en-US" sz="1144" spc="245" dirty="0">
              <a:solidFill>
                <a:schemeClr val="bg1"/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520595" y="3493891"/>
            <a:ext cx="2223639" cy="545318"/>
          </a:xfrm>
          <a:prstGeom prst="rect">
            <a:avLst/>
          </a:prstGeom>
        </p:spPr>
        <p:txBody>
          <a:bodyPr vert="horz" lIns="74749" tIns="37375" rIns="74749" bIns="37375" rtlCol="0" anchor="ctr">
            <a:normAutofit fontScale="25000" lnSpcReduction="20000"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defRPr/>
            </a:pPr>
            <a:r>
              <a:rPr lang="en-US" altLang="en-US" sz="10377" spc="245" dirty="0" smtClean="0">
                <a:solidFill>
                  <a:schemeClr val="bg1"/>
                </a:solidFill>
              </a:rPr>
              <a:t>OPTION 8</a:t>
            </a:r>
            <a:endParaRPr lang="en-US" altLang="en-US" sz="1144" spc="245" dirty="0">
              <a:solidFill>
                <a:schemeClr val="bg1"/>
              </a:solidFill>
            </a:endParaRPr>
          </a:p>
        </p:txBody>
      </p:sp>
      <p:sp>
        <p:nvSpPr>
          <p:cNvPr id="15" name="Title 1">
            <a:extLst>
              <a:ext uri="{FF2B5EF4-FFF2-40B4-BE49-F238E27FC236}">
                <a16:creationId xmlns:a16="http://schemas.microsoft.com/office/drawing/2014/main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520595" y="4999536"/>
            <a:ext cx="2223639" cy="545318"/>
          </a:xfrm>
          <a:prstGeom prst="rect">
            <a:avLst/>
          </a:prstGeom>
        </p:spPr>
        <p:txBody>
          <a:bodyPr vert="horz" lIns="74749" tIns="37375" rIns="74749" bIns="37375" rtlCol="0" anchor="ctr">
            <a:normAutofit fontScale="25000" lnSpcReduction="20000"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defRPr/>
            </a:pPr>
            <a:r>
              <a:rPr lang="en-US" altLang="en-US" sz="10377" spc="245" dirty="0" smtClean="0">
                <a:solidFill>
                  <a:schemeClr val="bg1"/>
                </a:solidFill>
              </a:rPr>
              <a:t>OPTION 10</a:t>
            </a:r>
            <a:endParaRPr lang="en-US" altLang="en-US" sz="1144" spc="245" dirty="0">
              <a:solidFill>
                <a:schemeClr val="bg1"/>
              </a:solidFill>
            </a:endParaRP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5617" y="2504022"/>
            <a:ext cx="924620" cy="1081907"/>
          </a:xfrm>
          <a:prstGeom prst="rect">
            <a:avLst/>
          </a:prstGeom>
        </p:spPr>
      </p:pic>
      <p:cxnSp>
        <p:nvCxnSpPr>
          <p:cNvPr id="18" name="Straight Connector 17"/>
          <p:cNvCxnSpPr/>
          <p:nvPr/>
        </p:nvCxnSpPr>
        <p:spPr>
          <a:xfrm>
            <a:off x="507072" y="2404064"/>
            <a:ext cx="11081742" cy="20534"/>
          </a:xfrm>
          <a:prstGeom prst="line">
            <a:avLst/>
          </a:prstGeom>
          <a:ln w="1270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V="1">
            <a:off x="520596" y="3911692"/>
            <a:ext cx="11081743" cy="38551"/>
          </a:xfrm>
          <a:prstGeom prst="line">
            <a:avLst/>
          </a:prstGeom>
          <a:ln w="1270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8543" y="4001929"/>
            <a:ext cx="936331" cy="1095610"/>
          </a:xfrm>
          <a:prstGeom prst="rect">
            <a:avLst/>
          </a:prstGeom>
        </p:spPr>
      </p:pic>
      <p:sp>
        <p:nvSpPr>
          <p:cNvPr id="22" name="Title 1">
            <a:extLst>
              <a:ext uri="{FF2B5EF4-FFF2-40B4-BE49-F238E27FC236}">
                <a16:creationId xmlns:a16="http://schemas.microsoft.com/office/drawing/2014/main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6056372" y="2400432"/>
            <a:ext cx="5238122" cy="1795776"/>
          </a:xfrm>
          <a:prstGeom prst="rect">
            <a:avLst/>
          </a:prstGeom>
        </p:spPr>
        <p:txBody>
          <a:bodyPr vert="horz" lIns="74749" tIns="37375" rIns="74749" bIns="37375" rtlCol="0" anchor="ctr">
            <a:normAutofit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defRPr/>
            </a:pPr>
            <a:r>
              <a:rPr lang="en-US" altLang="en-US" sz="1600" spc="245" dirty="0" smtClean="0">
                <a:solidFill>
                  <a:schemeClr val="bg1"/>
                </a:solidFill>
              </a:rPr>
              <a:t>Chicora ES:  		$</a:t>
            </a:r>
            <a:r>
              <a:rPr lang="en-US" altLang="en-US" sz="1600" spc="245" dirty="0" err="1" smtClean="0">
                <a:solidFill>
                  <a:schemeClr val="bg1"/>
                </a:solidFill>
              </a:rPr>
              <a:t>18.5M</a:t>
            </a:r>
            <a:r>
              <a:rPr lang="en-US" altLang="en-US" sz="1600" spc="245" dirty="0" smtClean="0">
                <a:solidFill>
                  <a:schemeClr val="bg1"/>
                </a:solidFill>
              </a:rPr>
              <a:t>-$</a:t>
            </a:r>
            <a:r>
              <a:rPr lang="en-US" altLang="en-US" sz="1600" spc="245" dirty="0" err="1" smtClean="0">
                <a:solidFill>
                  <a:schemeClr val="bg1"/>
                </a:solidFill>
              </a:rPr>
              <a:t>20.1M</a:t>
            </a:r>
            <a:endParaRPr lang="en-US" altLang="en-US" sz="1600" spc="245" dirty="0" smtClean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  <a:defRPr/>
            </a:pPr>
            <a:r>
              <a:rPr lang="en-US" altLang="en-US" sz="1600" spc="245" dirty="0" smtClean="0">
                <a:solidFill>
                  <a:schemeClr val="bg1"/>
                </a:solidFill>
              </a:rPr>
              <a:t>Jr/</a:t>
            </a:r>
            <a:r>
              <a:rPr lang="en-US" altLang="en-US" sz="1600" spc="245" dirty="0" err="1" smtClean="0">
                <a:solidFill>
                  <a:schemeClr val="bg1"/>
                </a:solidFill>
              </a:rPr>
              <a:t>Sr</a:t>
            </a:r>
            <a:r>
              <a:rPr lang="en-US" altLang="en-US" sz="1600" spc="245" dirty="0" smtClean="0">
                <a:solidFill>
                  <a:schemeClr val="bg1"/>
                </a:solidFill>
              </a:rPr>
              <a:t> High School:  	$</a:t>
            </a:r>
            <a:r>
              <a:rPr lang="en-US" altLang="en-US" sz="1600" spc="245" dirty="0" err="1" smtClean="0">
                <a:solidFill>
                  <a:schemeClr val="bg1"/>
                </a:solidFill>
              </a:rPr>
              <a:t>29.4M</a:t>
            </a:r>
            <a:r>
              <a:rPr lang="en-US" altLang="en-US" sz="1600" spc="245" dirty="0" smtClean="0">
                <a:solidFill>
                  <a:schemeClr val="bg1"/>
                </a:solidFill>
              </a:rPr>
              <a:t>-$</a:t>
            </a:r>
            <a:r>
              <a:rPr lang="en-US" altLang="en-US" sz="1600" spc="245" dirty="0" err="1" smtClean="0">
                <a:solidFill>
                  <a:schemeClr val="bg1"/>
                </a:solidFill>
              </a:rPr>
              <a:t>31.2M</a:t>
            </a:r>
            <a:endParaRPr lang="en-US" altLang="en-US" sz="1600" spc="245" dirty="0" smtClean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  <a:defRPr/>
            </a:pPr>
            <a:r>
              <a:rPr lang="en-US" altLang="en-US" sz="1600" b="1" spc="245" dirty="0" smtClean="0">
                <a:solidFill>
                  <a:schemeClr val="bg1"/>
                </a:solidFill>
              </a:rPr>
              <a:t>TOTAL:  		$</a:t>
            </a:r>
            <a:r>
              <a:rPr lang="en-US" altLang="en-US" sz="1600" b="1" spc="245" dirty="0" err="1" smtClean="0">
                <a:solidFill>
                  <a:schemeClr val="bg1"/>
                </a:solidFill>
              </a:rPr>
              <a:t>47.8M</a:t>
            </a:r>
            <a:r>
              <a:rPr lang="en-US" altLang="en-US" sz="1600" b="1" spc="245" dirty="0" smtClean="0">
                <a:solidFill>
                  <a:schemeClr val="bg1"/>
                </a:solidFill>
              </a:rPr>
              <a:t>-$</a:t>
            </a:r>
            <a:r>
              <a:rPr lang="en-US" altLang="en-US" sz="1600" b="1" spc="245" dirty="0" err="1" smtClean="0">
                <a:solidFill>
                  <a:schemeClr val="bg1"/>
                </a:solidFill>
              </a:rPr>
              <a:t>51.3M</a:t>
            </a:r>
            <a:endParaRPr lang="en-US" altLang="en-US" sz="1600" b="1" spc="245" dirty="0">
              <a:solidFill>
                <a:schemeClr val="bg1"/>
              </a:solidFill>
            </a:endParaRP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6101846" y="3892732"/>
            <a:ext cx="5164505" cy="1795776"/>
          </a:xfrm>
          <a:prstGeom prst="rect">
            <a:avLst/>
          </a:prstGeom>
        </p:spPr>
        <p:txBody>
          <a:bodyPr vert="horz" lIns="74749" tIns="37375" rIns="74749" bIns="37375" rtlCol="0" anchor="ctr">
            <a:normAutofit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defRPr/>
            </a:pPr>
            <a:r>
              <a:rPr lang="en-US" altLang="en-US" sz="1600" spc="245" dirty="0" smtClean="0">
                <a:solidFill>
                  <a:schemeClr val="bg1"/>
                </a:solidFill>
              </a:rPr>
              <a:t>New Elementary: 	$</a:t>
            </a:r>
            <a:r>
              <a:rPr lang="en-US" altLang="en-US" sz="1600" spc="245" dirty="0" err="1" smtClean="0">
                <a:solidFill>
                  <a:schemeClr val="bg1"/>
                </a:solidFill>
              </a:rPr>
              <a:t>37.8M</a:t>
            </a:r>
            <a:r>
              <a:rPr lang="en-US" altLang="en-US" sz="1600" spc="245" dirty="0" smtClean="0">
                <a:solidFill>
                  <a:schemeClr val="bg1"/>
                </a:solidFill>
              </a:rPr>
              <a:t>-$</a:t>
            </a:r>
            <a:r>
              <a:rPr lang="en-US" altLang="en-US" sz="1600" spc="245" dirty="0" err="1" smtClean="0">
                <a:solidFill>
                  <a:schemeClr val="bg1"/>
                </a:solidFill>
              </a:rPr>
              <a:t>39.5M</a:t>
            </a:r>
            <a:endParaRPr lang="en-US" altLang="en-US" sz="1600" spc="245" dirty="0" smtClean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  <a:defRPr/>
            </a:pPr>
            <a:r>
              <a:rPr lang="en-US" altLang="en-US" sz="1600" spc="245" dirty="0" smtClean="0">
                <a:solidFill>
                  <a:schemeClr val="bg1"/>
                </a:solidFill>
              </a:rPr>
              <a:t>Jr/</a:t>
            </a:r>
            <a:r>
              <a:rPr lang="en-US" altLang="en-US" sz="1600" spc="245" dirty="0" err="1" smtClean="0">
                <a:solidFill>
                  <a:schemeClr val="bg1"/>
                </a:solidFill>
              </a:rPr>
              <a:t>Sr</a:t>
            </a:r>
            <a:r>
              <a:rPr lang="en-US" altLang="en-US" sz="1600" spc="245" dirty="0" smtClean="0">
                <a:solidFill>
                  <a:schemeClr val="bg1"/>
                </a:solidFill>
              </a:rPr>
              <a:t> High School: 	$</a:t>
            </a:r>
            <a:r>
              <a:rPr lang="en-US" altLang="en-US" sz="1600" spc="245" dirty="0" err="1">
                <a:solidFill>
                  <a:schemeClr val="bg1"/>
                </a:solidFill>
              </a:rPr>
              <a:t>29.8M</a:t>
            </a:r>
            <a:r>
              <a:rPr lang="en-US" altLang="en-US" sz="1600" spc="245" dirty="0">
                <a:solidFill>
                  <a:schemeClr val="bg1"/>
                </a:solidFill>
              </a:rPr>
              <a:t>-$</a:t>
            </a:r>
            <a:r>
              <a:rPr lang="en-US" altLang="en-US" sz="1600" spc="245" dirty="0" err="1">
                <a:solidFill>
                  <a:schemeClr val="bg1"/>
                </a:solidFill>
              </a:rPr>
              <a:t>31.7M</a:t>
            </a:r>
            <a:endParaRPr lang="en-US" altLang="en-US" sz="1600" spc="245" dirty="0" smtClean="0">
              <a:solidFill>
                <a:srgbClr val="FF0000"/>
              </a:solidFill>
            </a:endParaRPr>
          </a:p>
          <a:p>
            <a:pPr>
              <a:lnSpc>
                <a:spcPct val="120000"/>
              </a:lnSpc>
              <a:defRPr/>
            </a:pPr>
            <a:r>
              <a:rPr lang="en-US" altLang="en-US" sz="1600" b="1" spc="245" dirty="0" smtClean="0">
                <a:solidFill>
                  <a:schemeClr val="bg1"/>
                </a:solidFill>
              </a:rPr>
              <a:t>TOTAL</a:t>
            </a:r>
            <a:r>
              <a:rPr lang="en-US" altLang="en-US" sz="1600" b="1" spc="245" dirty="0">
                <a:solidFill>
                  <a:schemeClr val="bg1"/>
                </a:solidFill>
              </a:rPr>
              <a:t>: </a:t>
            </a:r>
            <a:r>
              <a:rPr lang="en-US" altLang="en-US" sz="1600" b="1" spc="245" dirty="0" smtClean="0">
                <a:solidFill>
                  <a:schemeClr val="bg1"/>
                </a:solidFill>
              </a:rPr>
              <a:t>			$</a:t>
            </a:r>
            <a:r>
              <a:rPr lang="en-US" altLang="en-US" sz="1600" b="1" spc="245" dirty="0" err="1" smtClean="0">
                <a:solidFill>
                  <a:schemeClr val="bg1"/>
                </a:solidFill>
              </a:rPr>
              <a:t>67.6M</a:t>
            </a:r>
            <a:r>
              <a:rPr lang="en-US" altLang="en-US" sz="1600" b="1" spc="245" dirty="0" smtClean="0">
                <a:solidFill>
                  <a:schemeClr val="bg1"/>
                </a:solidFill>
              </a:rPr>
              <a:t>-$</a:t>
            </a:r>
            <a:r>
              <a:rPr lang="en-US" altLang="en-US" sz="1600" b="1" spc="245" dirty="0" err="1" smtClean="0">
                <a:solidFill>
                  <a:schemeClr val="bg1"/>
                </a:solidFill>
              </a:rPr>
              <a:t>71.2M</a:t>
            </a:r>
            <a:endParaRPr lang="en-US" altLang="en-US" sz="1600" b="1" spc="245" dirty="0">
              <a:solidFill>
                <a:schemeClr val="bg1"/>
              </a:solidFill>
            </a:endParaRPr>
          </a:p>
        </p:txBody>
      </p:sp>
      <p:cxnSp>
        <p:nvCxnSpPr>
          <p:cNvPr id="26" name="Straight Connector 25"/>
          <p:cNvCxnSpPr/>
          <p:nvPr/>
        </p:nvCxnSpPr>
        <p:spPr>
          <a:xfrm flipV="1">
            <a:off x="543881" y="5402748"/>
            <a:ext cx="11081743" cy="38551"/>
          </a:xfrm>
          <a:prstGeom prst="line">
            <a:avLst/>
          </a:prstGeom>
          <a:ln w="1270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itle 1">
            <a:extLst>
              <a:ext uri="{FF2B5EF4-FFF2-40B4-BE49-F238E27FC236}">
                <a16:creationId xmlns:a16="http://schemas.microsoft.com/office/drawing/2014/main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6084753" y="5402748"/>
            <a:ext cx="5661479" cy="1584690"/>
          </a:xfrm>
          <a:prstGeom prst="rect">
            <a:avLst/>
          </a:prstGeom>
        </p:spPr>
        <p:txBody>
          <a:bodyPr vert="horz" lIns="74749" tIns="37375" rIns="74749" bIns="37375" rtlCol="0" anchor="ctr">
            <a:normAutofit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defRPr/>
            </a:pPr>
            <a:r>
              <a:rPr lang="en-US" altLang="en-US" sz="1600" spc="245" dirty="0" smtClean="0">
                <a:solidFill>
                  <a:schemeClr val="bg1"/>
                </a:solidFill>
              </a:rPr>
              <a:t>Repurposed Elem: 	$</a:t>
            </a:r>
            <a:r>
              <a:rPr lang="en-US" altLang="en-US" sz="1600" spc="245" dirty="0" err="1" smtClean="0">
                <a:solidFill>
                  <a:schemeClr val="bg1"/>
                </a:solidFill>
              </a:rPr>
              <a:t>21.5M</a:t>
            </a:r>
            <a:r>
              <a:rPr lang="en-US" altLang="en-US" sz="1600" spc="245" dirty="0" smtClean="0">
                <a:solidFill>
                  <a:schemeClr val="bg1"/>
                </a:solidFill>
              </a:rPr>
              <a:t>-$</a:t>
            </a:r>
            <a:r>
              <a:rPr lang="en-US" altLang="en-US" sz="1600" spc="245" dirty="0" err="1" smtClean="0">
                <a:solidFill>
                  <a:schemeClr val="bg1"/>
                </a:solidFill>
              </a:rPr>
              <a:t>22.9M</a:t>
            </a:r>
            <a:endParaRPr lang="en-US" altLang="en-US" sz="1600" spc="245" dirty="0" smtClean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  <a:defRPr/>
            </a:pPr>
            <a:r>
              <a:rPr lang="en-US" altLang="en-US" sz="1600" spc="245" dirty="0" smtClean="0">
                <a:solidFill>
                  <a:schemeClr val="bg1"/>
                </a:solidFill>
              </a:rPr>
              <a:t>New Jr/</a:t>
            </a:r>
            <a:r>
              <a:rPr lang="en-US" altLang="en-US" sz="1600" spc="245" dirty="0" err="1" smtClean="0">
                <a:solidFill>
                  <a:schemeClr val="bg1"/>
                </a:solidFill>
              </a:rPr>
              <a:t>Sr</a:t>
            </a:r>
            <a:r>
              <a:rPr lang="en-US" altLang="en-US" sz="1600" spc="245" dirty="0" smtClean="0">
                <a:solidFill>
                  <a:schemeClr val="bg1"/>
                </a:solidFill>
              </a:rPr>
              <a:t> High School:	$</a:t>
            </a:r>
            <a:r>
              <a:rPr lang="en-US" altLang="en-US" sz="1600" spc="245" dirty="0" err="1" smtClean="0">
                <a:solidFill>
                  <a:schemeClr val="bg1"/>
                </a:solidFill>
              </a:rPr>
              <a:t>61.2M</a:t>
            </a:r>
            <a:r>
              <a:rPr lang="en-US" altLang="en-US" sz="1600" spc="245" dirty="0" smtClean="0">
                <a:solidFill>
                  <a:schemeClr val="bg1"/>
                </a:solidFill>
              </a:rPr>
              <a:t>-$</a:t>
            </a:r>
            <a:r>
              <a:rPr lang="en-US" altLang="en-US" sz="1600" spc="245" dirty="0" err="1" smtClean="0">
                <a:solidFill>
                  <a:schemeClr val="bg1"/>
                </a:solidFill>
              </a:rPr>
              <a:t>64.3M</a:t>
            </a:r>
            <a:endParaRPr lang="en-US" altLang="en-US" sz="1600" spc="245" dirty="0" smtClean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  <a:defRPr/>
            </a:pPr>
            <a:r>
              <a:rPr lang="en-US" altLang="en-US" sz="1600" b="1" spc="245" dirty="0" smtClean="0">
                <a:solidFill>
                  <a:schemeClr val="bg1"/>
                </a:solidFill>
              </a:rPr>
              <a:t>TOTAL: 			$</a:t>
            </a:r>
            <a:r>
              <a:rPr lang="en-US" altLang="en-US" sz="1600" b="1" spc="245" dirty="0" err="1" smtClean="0">
                <a:solidFill>
                  <a:schemeClr val="bg1"/>
                </a:solidFill>
              </a:rPr>
              <a:t>82.7M</a:t>
            </a:r>
            <a:r>
              <a:rPr lang="en-US" altLang="en-US" sz="1600" b="1" spc="245" dirty="0" smtClean="0">
                <a:solidFill>
                  <a:schemeClr val="bg1"/>
                </a:solidFill>
              </a:rPr>
              <a:t>-$</a:t>
            </a:r>
            <a:r>
              <a:rPr lang="en-US" altLang="en-US" sz="1600" b="1" spc="245" dirty="0" err="1" smtClean="0">
                <a:solidFill>
                  <a:schemeClr val="bg1"/>
                </a:solidFill>
              </a:rPr>
              <a:t>87.2M</a:t>
            </a:r>
            <a:endParaRPr lang="en-US" altLang="en-US" sz="1600" b="1" spc="245" dirty="0">
              <a:solidFill>
                <a:schemeClr val="bg1"/>
              </a:solidFill>
            </a:endParaRPr>
          </a:p>
        </p:txBody>
      </p:sp>
      <p:sp>
        <p:nvSpPr>
          <p:cNvPr id="20" name="Title 1">
            <a:extLst>
              <a:ext uri="{FF2B5EF4-FFF2-40B4-BE49-F238E27FC236}">
                <a16:creationId xmlns:a16="http://schemas.microsoft.com/office/drawing/2014/main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6035276" y="2448305"/>
            <a:ext cx="4797855" cy="545318"/>
          </a:xfrm>
          <a:prstGeom prst="rect">
            <a:avLst/>
          </a:prstGeom>
        </p:spPr>
        <p:txBody>
          <a:bodyPr vert="horz" lIns="74749" tIns="37375" rIns="74749" bIns="37375" rtlCol="0" anchor="ctr">
            <a:normAutofit fontScale="25000" lnSpcReduction="20000"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defRPr/>
            </a:pPr>
            <a:r>
              <a:rPr lang="en-US" altLang="en-US" sz="9600" b="1" u="sng" spc="245" dirty="0">
                <a:solidFill>
                  <a:schemeClr val="bg1"/>
                </a:solidFill>
              </a:rPr>
              <a:t>COST </a:t>
            </a:r>
            <a:r>
              <a:rPr lang="en-US" altLang="en-US" sz="9600" b="1" u="sng" spc="245" dirty="0" smtClean="0">
                <a:solidFill>
                  <a:schemeClr val="bg1"/>
                </a:solidFill>
              </a:rPr>
              <a:t>RANGE</a:t>
            </a:r>
            <a:r>
              <a:rPr lang="en-US" altLang="en-US" sz="10377" b="1" u="sng" spc="245" dirty="0">
                <a:solidFill>
                  <a:schemeClr val="bg1"/>
                </a:solidFill>
              </a:rPr>
              <a:t>	 </a:t>
            </a:r>
            <a:r>
              <a:rPr lang="en-US" altLang="en-US" sz="10377" b="1" u="sng" spc="245" dirty="0" smtClean="0">
                <a:solidFill>
                  <a:schemeClr val="bg1"/>
                </a:solidFill>
              </a:rPr>
              <a:t>		</a:t>
            </a:r>
            <a:endParaRPr lang="en-US" altLang="en-US" sz="1144" b="1" u="sng" spc="245" dirty="0">
              <a:solidFill>
                <a:schemeClr val="bg1"/>
              </a:solidFill>
            </a:endParaRPr>
          </a:p>
        </p:txBody>
      </p:sp>
      <p:sp>
        <p:nvSpPr>
          <p:cNvPr id="27" name="Title 1">
            <a:extLst>
              <a:ext uri="{FF2B5EF4-FFF2-40B4-BE49-F238E27FC236}">
                <a16:creationId xmlns:a16="http://schemas.microsoft.com/office/drawing/2014/main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468236" y="-11372"/>
            <a:ext cx="9322726" cy="545318"/>
          </a:xfrm>
          <a:prstGeom prst="rect">
            <a:avLst/>
          </a:prstGeom>
        </p:spPr>
        <p:txBody>
          <a:bodyPr vert="horz" lIns="74749" tIns="37375" rIns="74749" bIns="37375" rtlCol="0" anchor="ctr">
            <a:noAutofit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defRPr/>
            </a:pPr>
            <a:r>
              <a:rPr lang="en-US" altLang="en-US" sz="1400" b="1" spc="245" dirty="0" smtClean="0">
                <a:solidFill>
                  <a:schemeClr val="bg1"/>
                </a:solidFill>
              </a:rPr>
              <a:t>*Cost estimates include softs costs but do not include site acquisition costs</a:t>
            </a:r>
            <a:endParaRPr lang="en-US" altLang="en-US" sz="1400" b="1" spc="245" dirty="0">
              <a:solidFill>
                <a:schemeClr val="bg1"/>
              </a:solidFill>
            </a:endParaRPr>
          </a:p>
        </p:txBody>
      </p:sp>
      <p:sp>
        <p:nvSpPr>
          <p:cNvPr id="31" name="Title 1">
            <a:extLst>
              <a:ext uri="{FF2B5EF4-FFF2-40B4-BE49-F238E27FC236}">
                <a16:creationId xmlns:a16="http://schemas.microsoft.com/office/drawing/2014/main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6084753" y="5304070"/>
            <a:ext cx="4797855" cy="545318"/>
          </a:xfrm>
          <a:prstGeom prst="rect">
            <a:avLst/>
          </a:prstGeom>
        </p:spPr>
        <p:txBody>
          <a:bodyPr vert="horz" lIns="74749" tIns="37375" rIns="74749" bIns="37375" rtlCol="0" anchor="ctr">
            <a:normAutofit fontScale="25000" lnSpcReduction="20000"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defRPr/>
            </a:pPr>
            <a:r>
              <a:rPr lang="en-US" altLang="en-US" sz="9600" b="1" u="sng" spc="245" dirty="0">
                <a:solidFill>
                  <a:schemeClr val="bg1"/>
                </a:solidFill>
              </a:rPr>
              <a:t>COST </a:t>
            </a:r>
            <a:r>
              <a:rPr lang="en-US" altLang="en-US" sz="9600" b="1" u="sng" spc="245" dirty="0" smtClean="0">
                <a:solidFill>
                  <a:schemeClr val="bg1"/>
                </a:solidFill>
              </a:rPr>
              <a:t>RANGE</a:t>
            </a:r>
            <a:r>
              <a:rPr lang="en-US" altLang="en-US" sz="10377" b="1" u="sng" spc="245" dirty="0" smtClean="0">
                <a:solidFill>
                  <a:schemeClr val="bg1"/>
                </a:solidFill>
              </a:rPr>
              <a:t>			</a:t>
            </a:r>
            <a:endParaRPr lang="en-US" altLang="en-US" sz="1144" b="1" u="sng" spc="245" dirty="0">
              <a:solidFill>
                <a:schemeClr val="bg1"/>
              </a:solidFill>
            </a:endParaRPr>
          </a:p>
        </p:txBody>
      </p:sp>
      <p:sp>
        <p:nvSpPr>
          <p:cNvPr id="32" name="Title 1">
            <a:extLst>
              <a:ext uri="{FF2B5EF4-FFF2-40B4-BE49-F238E27FC236}">
                <a16:creationId xmlns:a16="http://schemas.microsoft.com/office/drawing/2014/main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6061468" y="3885151"/>
            <a:ext cx="4797855" cy="545318"/>
          </a:xfrm>
          <a:prstGeom prst="rect">
            <a:avLst/>
          </a:prstGeom>
        </p:spPr>
        <p:txBody>
          <a:bodyPr vert="horz" lIns="74749" tIns="37375" rIns="74749" bIns="37375" rtlCol="0" anchor="ctr">
            <a:normAutofit fontScale="25000" lnSpcReduction="20000"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defRPr/>
            </a:pPr>
            <a:r>
              <a:rPr lang="en-US" altLang="en-US" sz="9600" b="1" u="sng" spc="245" dirty="0">
                <a:solidFill>
                  <a:schemeClr val="bg1"/>
                </a:solidFill>
              </a:rPr>
              <a:t>COST </a:t>
            </a:r>
            <a:r>
              <a:rPr lang="en-US" altLang="en-US" sz="9600" b="1" u="sng" spc="245" dirty="0" smtClean="0">
                <a:solidFill>
                  <a:schemeClr val="bg1"/>
                </a:solidFill>
              </a:rPr>
              <a:t>RANGE</a:t>
            </a:r>
            <a:r>
              <a:rPr lang="en-US" altLang="en-US" sz="10377" b="1" u="sng" spc="245" dirty="0">
                <a:solidFill>
                  <a:schemeClr val="bg1"/>
                </a:solidFill>
              </a:rPr>
              <a:t>	 </a:t>
            </a:r>
            <a:r>
              <a:rPr lang="en-US" altLang="en-US" sz="10377" b="1" u="sng" spc="245" dirty="0" smtClean="0">
                <a:solidFill>
                  <a:schemeClr val="bg1"/>
                </a:solidFill>
              </a:rPr>
              <a:t>		</a:t>
            </a:r>
            <a:endParaRPr lang="en-US" altLang="en-US" sz="1144" b="1" u="sng" spc="245" dirty="0">
              <a:solidFill>
                <a:schemeClr val="bg1"/>
              </a:solidFill>
            </a:endParaRPr>
          </a:p>
        </p:txBody>
      </p:sp>
      <p:pic>
        <p:nvPicPr>
          <p:cNvPr id="29" name="Picture 2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085" y="2485684"/>
            <a:ext cx="1677309" cy="1062204"/>
          </a:xfrm>
          <a:prstGeom prst="rect">
            <a:avLst/>
          </a:prstGeom>
        </p:spPr>
      </p:pic>
      <p:sp>
        <p:nvSpPr>
          <p:cNvPr id="24" name="Title 1">
            <a:extLst>
              <a:ext uri="{FF2B5EF4-FFF2-40B4-BE49-F238E27FC236}">
                <a16:creationId xmlns:a16="http://schemas.microsoft.com/office/drawing/2014/main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529387" y="346529"/>
            <a:ext cx="2223639" cy="545318"/>
          </a:xfrm>
          <a:prstGeom prst="rect">
            <a:avLst/>
          </a:prstGeom>
        </p:spPr>
        <p:txBody>
          <a:bodyPr vert="horz" lIns="74749" tIns="37375" rIns="74749" bIns="37375" rtlCol="0" anchor="ctr">
            <a:normAutofit fontScale="25000" lnSpcReduction="20000"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defRPr/>
            </a:pPr>
            <a:r>
              <a:rPr lang="en-US" altLang="en-US" sz="10377" spc="245" dirty="0" smtClean="0">
                <a:solidFill>
                  <a:schemeClr val="bg1"/>
                </a:solidFill>
              </a:rPr>
              <a:t>OPTION 1</a:t>
            </a:r>
            <a:endParaRPr lang="en-US" altLang="en-US" sz="1144" spc="245" dirty="0">
              <a:solidFill>
                <a:schemeClr val="bg1"/>
              </a:solidFill>
            </a:endParaRPr>
          </a:p>
        </p:txBody>
      </p:sp>
      <p:sp>
        <p:nvSpPr>
          <p:cNvPr id="25" name="Title 1">
            <a:extLst>
              <a:ext uri="{FF2B5EF4-FFF2-40B4-BE49-F238E27FC236}">
                <a16:creationId xmlns:a16="http://schemas.microsoft.com/office/drawing/2014/main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6071883" y="834491"/>
            <a:ext cx="5238122" cy="1795776"/>
          </a:xfrm>
          <a:prstGeom prst="rect">
            <a:avLst/>
          </a:prstGeom>
        </p:spPr>
        <p:txBody>
          <a:bodyPr vert="horz" lIns="74749" tIns="37375" rIns="74749" bIns="37375" rtlCol="0" anchor="ctr">
            <a:normAutofit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defRPr/>
            </a:pPr>
            <a:r>
              <a:rPr lang="en-US" altLang="en-US" sz="1600" spc="245" dirty="0" smtClean="0">
                <a:solidFill>
                  <a:schemeClr val="bg1"/>
                </a:solidFill>
              </a:rPr>
              <a:t>Sugarcreek ES		 $</a:t>
            </a:r>
            <a:r>
              <a:rPr lang="en-US" altLang="en-US" sz="1600" spc="245" dirty="0" err="1" smtClean="0">
                <a:solidFill>
                  <a:schemeClr val="bg1"/>
                </a:solidFill>
              </a:rPr>
              <a:t>9.5M</a:t>
            </a:r>
            <a:r>
              <a:rPr lang="en-US" altLang="en-US" sz="1600" spc="245" dirty="0" smtClean="0">
                <a:solidFill>
                  <a:schemeClr val="bg1"/>
                </a:solidFill>
              </a:rPr>
              <a:t>-$</a:t>
            </a:r>
            <a:r>
              <a:rPr lang="en-US" altLang="en-US" sz="1600" spc="245" dirty="0" err="1" smtClean="0">
                <a:solidFill>
                  <a:schemeClr val="bg1"/>
                </a:solidFill>
              </a:rPr>
              <a:t>10.8M</a:t>
            </a:r>
            <a:endParaRPr lang="en-US" altLang="en-US" sz="1600" spc="245" dirty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  <a:defRPr/>
            </a:pPr>
            <a:r>
              <a:rPr lang="en-US" altLang="en-US" sz="1600" spc="245" dirty="0" smtClean="0">
                <a:solidFill>
                  <a:schemeClr val="bg1"/>
                </a:solidFill>
              </a:rPr>
              <a:t>Chicora ES:  	</a:t>
            </a:r>
            <a:r>
              <a:rPr lang="en-US" altLang="en-US" sz="1600" spc="245" dirty="0">
                <a:solidFill>
                  <a:schemeClr val="bg1"/>
                </a:solidFill>
              </a:rPr>
              <a:t>	</a:t>
            </a:r>
            <a:r>
              <a:rPr lang="en-US" altLang="en-US" sz="1600" spc="245" dirty="0" smtClean="0">
                <a:solidFill>
                  <a:schemeClr val="bg1"/>
                </a:solidFill>
              </a:rPr>
              <a:t>$</a:t>
            </a:r>
            <a:r>
              <a:rPr lang="en-US" altLang="en-US" sz="1600" spc="245" dirty="0" err="1" smtClean="0">
                <a:solidFill>
                  <a:schemeClr val="bg1"/>
                </a:solidFill>
              </a:rPr>
              <a:t>11.3M</a:t>
            </a:r>
            <a:r>
              <a:rPr lang="en-US" altLang="en-US" sz="1600" spc="245" dirty="0" smtClean="0">
                <a:solidFill>
                  <a:schemeClr val="bg1"/>
                </a:solidFill>
              </a:rPr>
              <a:t>-$</a:t>
            </a:r>
            <a:r>
              <a:rPr lang="en-US" altLang="en-US" sz="1600" spc="245" dirty="0" err="1" smtClean="0">
                <a:solidFill>
                  <a:schemeClr val="bg1"/>
                </a:solidFill>
              </a:rPr>
              <a:t>12.9M</a:t>
            </a:r>
            <a:endParaRPr lang="en-US" altLang="en-US" sz="1600" spc="245" dirty="0" smtClean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  <a:defRPr/>
            </a:pPr>
            <a:r>
              <a:rPr lang="en-US" altLang="en-US" sz="1600" spc="245" dirty="0" smtClean="0">
                <a:solidFill>
                  <a:schemeClr val="bg1"/>
                </a:solidFill>
              </a:rPr>
              <a:t>Jr/</a:t>
            </a:r>
            <a:r>
              <a:rPr lang="en-US" altLang="en-US" sz="1600" spc="245" dirty="0" err="1" smtClean="0">
                <a:solidFill>
                  <a:schemeClr val="bg1"/>
                </a:solidFill>
              </a:rPr>
              <a:t>Sr</a:t>
            </a:r>
            <a:r>
              <a:rPr lang="en-US" altLang="en-US" sz="1600" spc="245" dirty="0" smtClean="0">
                <a:solidFill>
                  <a:schemeClr val="bg1"/>
                </a:solidFill>
              </a:rPr>
              <a:t> High School:  	$</a:t>
            </a:r>
            <a:r>
              <a:rPr lang="en-US" altLang="en-US" sz="1600" spc="245" dirty="0" err="1" smtClean="0">
                <a:solidFill>
                  <a:schemeClr val="bg1"/>
                </a:solidFill>
              </a:rPr>
              <a:t>24.1M</a:t>
            </a:r>
            <a:r>
              <a:rPr lang="en-US" altLang="en-US" sz="1600" spc="245" dirty="0" smtClean="0">
                <a:solidFill>
                  <a:schemeClr val="bg1"/>
                </a:solidFill>
              </a:rPr>
              <a:t>-$</a:t>
            </a:r>
            <a:r>
              <a:rPr lang="en-US" altLang="en-US" sz="1600" spc="245" dirty="0" err="1" smtClean="0">
                <a:solidFill>
                  <a:schemeClr val="bg1"/>
                </a:solidFill>
              </a:rPr>
              <a:t>25.9M</a:t>
            </a:r>
            <a:endParaRPr lang="en-US" altLang="en-US" sz="1600" spc="245" dirty="0" smtClean="0">
              <a:solidFill>
                <a:schemeClr val="bg1"/>
              </a:solidFill>
            </a:endParaRPr>
          </a:p>
          <a:p>
            <a:pPr>
              <a:lnSpc>
                <a:spcPct val="120000"/>
              </a:lnSpc>
              <a:defRPr/>
            </a:pPr>
            <a:r>
              <a:rPr lang="en-US" altLang="en-US" sz="1600" b="1" spc="245" dirty="0" smtClean="0">
                <a:solidFill>
                  <a:schemeClr val="bg1"/>
                </a:solidFill>
              </a:rPr>
              <a:t>TOTAL:  		$</a:t>
            </a:r>
            <a:r>
              <a:rPr lang="en-US" altLang="en-US" sz="1600" b="1" spc="245" dirty="0" err="1" smtClean="0">
                <a:solidFill>
                  <a:schemeClr val="bg1"/>
                </a:solidFill>
              </a:rPr>
              <a:t>44.9M</a:t>
            </a:r>
            <a:r>
              <a:rPr lang="en-US" altLang="en-US" sz="1600" b="1" spc="245" dirty="0" smtClean="0">
                <a:solidFill>
                  <a:schemeClr val="bg1"/>
                </a:solidFill>
              </a:rPr>
              <a:t>-$</a:t>
            </a:r>
            <a:r>
              <a:rPr lang="en-US" altLang="en-US" sz="1600" b="1" spc="245" dirty="0" err="1" smtClean="0">
                <a:solidFill>
                  <a:schemeClr val="bg1"/>
                </a:solidFill>
              </a:rPr>
              <a:t>49.6M</a:t>
            </a:r>
            <a:endParaRPr lang="en-US" altLang="en-US" sz="1600" b="1" spc="245" dirty="0">
              <a:solidFill>
                <a:schemeClr val="bg1"/>
              </a:solidFill>
            </a:endParaRPr>
          </a:p>
        </p:txBody>
      </p:sp>
      <p:cxnSp>
        <p:nvCxnSpPr>
          <p:cNvPr id="30" name="Straight Connector 29"/>
          <p:cNvCxnSpPr/>
          <p:nvPr/>
        </p:nvCxnSpPr>
        <p:spPr>
          <a:xfrm>
            <a:off x="560975" y="784731"/>
            <a:ext cx="11081742" cy="20534"/>
          </a:xfrm>
          <a:prstGeom prst="line">
            <a:avLst/>
          </a:prstGeom>
          <a:ln w="1270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Title 1">
            <a:extLst>
              <a:ext uri="{FF2B5EF4-FFF2-40B4-BE49-F238E27FC236}">
                <a16:creationId xmlns:a16="http://schemas.microsoft.com/office/drawing/2014/main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6041514" y="713334"/>
            <a:ext cx="4797855" cy="545318"/>
          </a:xfrm>
          <a:prstGeom prst="rect">
            <a:avLst/>
          </a:prstGeom>
        </p:spPr>
        <p:txBody>
          <a:bodyPr vert="horz" lIns="74749" tIns="37375" rIns="74749" bIns="37375" rtlCol="0" anchor="ctr">
            <a:normAutofit fontScale="25000" lnSpcReduction="20000"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defRPr/>
            </a:pPr>
            <a:r>
              <a:rPr lang="en-US" altLang="en-US" sz="9600" b="1" u="sng" spc="245" dirty="0">
                <a:solidFill>
                  <a:schemeClr val="bg1"/>
                </a:solidFill>
              </a:rPr>
              <a:t>COST </a:t>
            </a:r>
            <a:r>
              <a:rPr lang="en-US" altLang="en-US" sz="9600" b="1" u="sng" spc="245" dirty="0" smtClean="0">
                <a:solidFill>
                  <a:schemeClr val="bg1"/>
                </a:solidFill>
              </a:rPr>
              <a:t>RANGE</a:t>
            </a:r>
            <a:r>
              <a:rPr lang="en-US" altLang="en-US" sz="10377" b="1" u="sng" spc="245" dirty="0">
                <a:solidFill>
                  <a:schemeClr val="bg1"/>
                </a:solidFill>
              </a:rPr>
              <a:t>	 </a:t>
            </a:r>
            <a:r>
              <a:rPr lang="en-US" altLang="en-US" sz="10377" b="1" u="sng" spc="245" dirty="0" smtClean="0">
                <a:solidFill>
                  <a:schemeClr val="bg1"/>
                </a:solidFill>
              </a:rPr>
              <a:t>		</a:t>
            </a:r>
            <a:endParaRPr lang="en-US" altLang="en-US" sz="1144" b="1" u="sng" spc="245" dirty="0">
              <a:solidFill>
                <a:schemeClr val="bg1"/>
              </a:solidFill>
            </a:endParaRPr>
          </a:p>
        </p:txBody>
      </p:sp>
      <p:pic>
        <p:nvPicPr>
          <p:cNvPr id="34" name="Picture 3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290" y="1039393"/>
            <a:ext cx="919666" cy="939414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8259" y="1063862"/>
            <a:ext cx="969344" cy="1081604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9193" y="871068"/>
            <a:ext cx="1118482" cy="11957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657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52D10497-BCDD-47BF-89AB-D19519F3DA17}"/>
              </a:ext>
            </a:extLst>
          </p:cNvPr>
          <p:cNvSpPr txBox="1"/>
          <p:nvPr/>
        </p:nvSpPr>
        <p:spPr>
          <a:xfrm>
            <a:off x="526155" y="814240"/>
            <a:ext cx="11170347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dirty="0">
                <a:solidFill>
                  <a:srgbClr val="ED7D31"/>
                </a:solidFill>
              </a:rPr>
              <a:t>LIMITED RENOVATION</a:t>
            </a:r>
            <a:r>
              <a:rPr lang="en-US" sz="2400" dirty="0"/>
              <a:t>			</a:t>
            </a:r>
            <a:r>
              <a:rPr lang="en-US" sz="2400" dirty="0" smtClean="0"/>
              <a:t>Scope </a:t>
            </a:r>
            <a:r>
              <a:rPr lang="en-US" sz="2400" dirty="0"/>
              <a:t>of work to address specific building </a:t>
            </a:r>
            <a:r>
              <a:rPr lang="en-US" sz="2400" dirty="0" smtClean="0"/>
              <a:t>deficiencies.  									Does not address Educational Program</a:t>
            </a:r>
            <a:r>
              <a:rPr lang="en-US" sz="2400" dirty="0"/>
              <a:t>	</a:t>
            </a:r>
          </a:p>
          <a:p>
            <a:pPr lvl="0"/>
            <a:endParaRPr lang="en-US" sz="2400" dirty="0"/>
          </a:p>
          <a:p>
            <a:pPr lvl="0"/>
            <a:r>
              <a:rPr lang="en-US" sz="2400" dirty="0" smtClean="0">
                <a:solidFill>
                  <a:srgbClr val="ED7D31"/>
                </a:solidFill>
              </a:rPr>
              <a:t>MODERATE </a:t>
            </a:r>
            <a:r>
              <a:rPr lang="en-US" sz="2400" dirty="0">
                <a:solidFill>
                  <a:srgbClr val="ED7D31"/>
                </a:solidFill>
              </a:rPr>
              <a:t>RENOVATION</a:t>
            </a:r>
            <a:r>
              <a:rPr lang="en-US" sz="2400" dirty="0"/>
              <a:t>	</a:t>
            </a:r>
            <a:r>
              <a:rPr lang="en-US" sz="2400" dirty="0" smtClean="0"/>
              <a:t>	Scope </a:t>
            </a:r>
            <a:r>
              <a:rPr lang="en-US" sz="2400" dirty="0"/>
              <a:t>of work to address all building deficiencies </a:t>
            </a:r>
            <a:r>
              <a:rPr lang="en-US" sz="2400" dirty="0" smtClean="0"/>
              <a:t>including 									educational program without reconfiguration of spaces. </a:t>
            </a:r>
            <a:endParaRPr lang="en-US" sz="2400" dirty="0"/>
          </a:p>
          <a:p>
            <a:pPr lvl="0"/>
            <a:endParaRPr lang="en-US" sz="2400" dirty="0"/>
          </a:p>
          <a:p>
            <a:pPr lvl="0"/>
            <a:r>
              <a:rPr lang="en-US" sz="2400" dirty="0" smtClean="0">
                <a:solidFill>
                  <a:srgbClr val="ED7D31"/>
                </a:solidFill>
              </a:rPr>
              <a:t>EXTENSIVE RENOVATION</a:t>
            </a:r>
            <a:r>
              <a:rPr lang="en-US" sz="2400" dirty="0"/>
              <a:t>		</a:t>
            </a:r>
            <a:r>
              <a:rPr lang="en-US" sz="2400" dirty="0" smtClean="0"/>
              <a:t>Scope </a:t>
            </a:r>
            <a:r>
              <a:rPr lang="en-US" sz="2400" dirty="0"/>
              <a:t>of work to address all building deficiencies </a:t>
            </a:r>
            <a:r>
              <a:rPr lang="en-US" sz="2400" dirty="0" smtClean="0"/>
              <a:t>including 									educational </a:t>
            </a:r>
            <a:r>
              <a:rPr lang="en-US" sz="2400" dirty="0"/>
              <a:t>program </a:t>
            </a:r>
            <a:r>
              <a:rPr lang="en-US" sz="2400" dirty="0" smtClean="0"/>
              <a:t>with reconfiguration of </a:t>
            </a:r>
            <a:r>
              <a:rPr lang="en-US" sz="2400" dirty="0"/>
              <a:t>spaces. </a:t>
            </a:r>
          </a:p>
          <a:p>
            <a:pPr lvl="0"/>
            <a:endParaRPr lang="en-US" sz="2400" dirty="0"/>
          </a:p>
          <a:p>
            <a:pPr lvl="0"/>
            <a:r>
              <a:rPr lang="en-US" sz="2400" dirty="0">
                <a:solidFill>
                  <a:srgbClr val="ED7D31"/>
                </a:solidFill>
              </a:rPr>
              <a:t>ADDITIONS &amp; RENOVATIONS	</a:t>
            </a:r>
            <a:r>
              <a:rPr lang="en-US" sz="2400" dirty="0" smtClean="0"/>
              <a:t>Additional </a:t>
            </a:r>
            <a:r>
              <a:rPr lang="en-US" sz="2400" dirty="0"/>
              <a:t>space to address projected enrollment </a:t>
            </a:r>
            <a:r>
              <a:rPr lang="en-US" sz="2400" dirty="0" smtClean="0"/>
              <a:t>and 										address existing </a:t>
            </a:r>
            <a:r>
              <a:rPr lang="en-US" sz="2400" dirty="0"/>
              <a:t>building </a:t>
            </a:r>
            <a:r>
              <a:rPr lang="en-US" sz="2400" dirty="0" smtClean="0"/>
              <a:t>deficiencies and educational 										program. </a:t>
            </a:r>
            <a:endParaRPr lang="en-US" sz="2400" dirty="0"/>
          </a:p>
          <a:p>
            <a:pPr lvl="0"/>
            <a:endParaRPr lang="en-US" sz="2400" dirty="0">
              <a:solidFill>
                <a:srgbClr val="ED7D31"/>
              </a:solidFill>
            </a:endParaRPr>
          </a:p>
          <a:p>
            <a:pPr lvl="0"/>
            <a:r>
              <a:rPr lang="en-US" sz="2400" dirty="0">
                <a:solidFill>
                  <a:srgbClr val="ED7D31"/>
                </a:solidFill>
              </a:rPr>
              <a:t>NEW BUILDING</a:t>
            </a:r>
            <a:r>
              <a:rPr lang="en-US" sz="2400" dirty="0"/>
              <a:t>				</a:t>
            </a:r>
            <a:r>
              <a:rPr lang="en-US" sz="2400" dirty="0" smtClean="0"/>
              <a:t>New </a:t>
            </a:r>
            <a:r>
              <a:rPr lang="en-US" sz="2400" dirty="0"/>
              <a:t>construction for cost comparison to </a:t>
            </a:r>
            <a:r>
              <a:rPr lang="en-US" sz="2400" dirty="0" smtClean="0"/>
              <a:t>renovate </a:t>
            </a:r>
            <a:r>
              <a:rPr lang="en-US" sz="2400" dirty="0"/>
              <a:t>or </a:t>
            </a:r>
            <a:r>
              <a:rPr lang="en-US" sz="2400" dirty="0" smtClean="0"/>
              <a:t>										replace</a:t>
            </a:r>
            <a:r>
              <a:rPr lang="en-US" sz="2400" dirty="0"/>
              <a:t>.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4271390" y="280501"/>
            <a:ext cx="7425112" cy="545318"/>
          </a:xfrm>
          <a:prstGeom prst="rect">
            <a:avLst/>
          </a:prstGeom>
        </p:spPr>
        <p:txBody>
          <a:bodyPr vert="horz" lIns="74749" tIns="37375" rIns="74749" bIns="37375" rtlCol="0" anchor="ctr">
            <a:normAutofit fontScale="25000" lnSpcReduction="20000"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  <a:defRPr/>
            </a:pPr>
            <a:r>
              <a:rPr lang="en-US" altLang="en-US" sz="10377" spc="245" dirty="0">
                <a:solidFill>
                  <a:schemeClr val="accent2"/>
                </a:solidFill>
              </a:rPr>
              <a:t>SCOPE OF WORK DESCRIPTION</a:t>
            </a:r>
            <a:endParaRPr lang="en-US" altLang="en-US" sz="1144" spc="245" dirty="0">
              <a:solidFill>
                <a:schemeClr val="accent2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841BDFE-43E0-4057-9101-E9D136569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96503" y="6444192"/>
            <a:ext cx="495498" cy="413808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19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51452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18" t="13332" r="1481" b="6914"/>
          <a:stretch/>
        </p:blipFill>
        <p:spPr>
          <a:xfrm>
            <a:off x="1424538" y="579476"/>
            <a:ext cx="9971773" cy="627852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4271390" y="280501"/>
            <a:ext cx="7425112" cy="545318"/>
          </a:xfrm>
          <a:prstGeom prst="rect">
            <a:avLst/>
          </a:prstGeom>
        </p:spPr>
        <p:txBody>
          <a:bodyPr vert="horz" lIns="74749" tIns="37375" rIns="74749" bIns="37375" rtlCol="0" anchor="ctr">
            <a:normAutofit fontScale="25000" lnSpcReduction="20000"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  <a:defRPr/>
            </a:pPr>
            <a:r>
              <a:rPr lang="en-US" altLang="en-US" sz="10377" spc="245" dirty="0">
                <a:solidFill>
                  <a:schemeClr val="accent2"/>
                </a:solidFill>
              </a:rPr>
              <a:t>SCOPE OF WORK DESCRIPTION</a:t>
            </a:r>
            <a:endParaRPr lang="en-US" altLang="en-US" sz="1144" spc="245" dirty="0">
              <a:solidFill>
                <a:schemeClr val="accent2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841BDFE-43E0-4057-9101-E9D136569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96503" y="6444192"/>
            <a:ext cx="495498" cy="413808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19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927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4" t="14316" r="1824" b="8211"/>
          <a:stretch/>
        </p:blipFill>
        <p:spPr>
          <a:xfrm>
            <a:off x="1397412" y="825818"/>
            <a:ext cx="9981330" cy="60149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4271390" y="280501"/>
            <a:ext cx="7425112" cy="545318"/>
          </a:xfrm>
          <a:prstGeom prst="rect">
            <a:avLst/>
          </a:prstGeom>
        </p:spPr>
        <p:txBody>
          <a:bodyPr vert="horz" lIns="74749" tIns="37375" rIns="74749" bIns="37375" rtlCol="0" anchor="ctr">
            <a:normAutofit fontScale="25000" lnSpcReduction="20000"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  <a:defRPr/>
            </a:pPr>
            <a:r>
              <a:rPr lang="en-US" altLang="en-US" sz="10377" spc="245" dirty="0">
                <a:solidFill>
                  <a:schemeClr val="accent2"/>
                </a:solidFill>
              </a:rPr>
              <a:t>SCOPE OF WORK DESCRIPTION</a:t>
            </a:r>
            <a:endParaRPr lang="en-US" altLang="en-US" sz="1144" spc="245" dirty="0">
              <a:solidFill>
                <a:schemeClr val="accent2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841BDFE-43E0-4057-9101-E9D136569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696503" y="6444192"/>
            <a:ext cx="495498" cy="413808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19</a:t>
            </a:r>
            <a:endParaRPr lang="en-US" dirty="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1352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51365" y="4562758"/>
            <a:ext cx="12710746" cy="914400"/>
          </a:xfrm>
        </p:spPr>
        <p:txBody>
          <a:bodyPr>
            <a:noAutofit/>
          </a:bodyPr>
          <a:lstStyle/>
          <a:p>
            <a:r>
              <a:rPr lang="en-US" dirty="0" smtClean="0"/>
              <a:t>4  PHASING</a:t>
            </a:r>
            <a:endParaRPr lang="en-US" dirty="0"/>
          </a:p>
        </p:txBody>
      </p:sp>
      <p:grpSp>
        <p:nvGrpSpPr>
          <p:cNvPr id="3" name="Group 2"/>
          <p:cNvGrpSpPr/>
          <p:nvPr/>
        </p:nvGrpSpPr>
        <p:grpSpPr>
          <a:xfrm>
            <a:off x="7374287" y="4562758"/>
            <a:ext cx="914400" cy="914400"/>
            <a:chOff x="5468292" y="4562758"/>
            <a:chExt cx="914400" cy="914400"/>
          </a:xfrm>
        </p:grpSpPr>
        <p:sp>
          <p:nvSpPr>
            <p:cNvPr id="5" name="Oval 4"/>
            <p:cNvSpPr/>
            <p:nvPr/>
          </p:nvSpPr>
          <p:spPr>
            <a:xfrm>
              <a:off x="5468292" y="4562758"/>
              <a:ext cx="914400" cy="914400"/>
            </a:xfrm>
            <a:prstGeom prst="ellipse">
              <a:avLst/>
            </a:prstGeom>
            <a:noFill/>
            <a:ln w="127000">
              <a:solidFill>
                <a:srgbClr val="24242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242424"/>
                  </a:solidFill>
                </a:ln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5468292" y="4562758"/>
              <a:ext cx="914400" cy="914400"/>
            </a:xfrm>
            <a:prstGeom prst="ellipse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216679131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4321120" y="295533"/>
            <a:ext cx="7425112" cy="545318"/>
          </a:xfrm>
          <a:prstGeom prst="rect">
            <a:avLst/>
          </a:prstGeom>
        </p:spPr>
        <p:txBody>
          <a:bodyPr vert="horz" lIns="74749" tIns="37375" rIns="74749" bIns="37375" rtlCol="0" anchor="ctr">
            <a:normAutofit fontScale="25000" lnSpcReduction="20000"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  <a:defRPr/>
            </a:pPr>
            <a:r>
              <a:rPr lang="en-US" altLang="en-US" sz="10377" spc="245" dirty="0" smtClean="0">
                <a:solidFill>
                  <a:schemeClr val="accent2"/>
                </a:solidFill>
              </a:rPr>
              <a:t>PHASING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841BDFE-43E0-4057-9101-E9D136569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86405" y="6444192"/>
            <a:ext cx="305595" cy="413808"/>
          </a:xfrm>
        </p:spPr>
        <p:txBody>
          <a:bodyPr/>
          <a:lstStyle/>
          <a:p>
            <a:fld id="{C20DCE7A-150F-4D18-AB70-1BF82DDDFA6D}" type="slidenum">
              <a:rPr lang="en-US" smtClean="0">
                <a:solidFill>
                  <a:srgbClr val="FFFFFF"/>
                </a:solidFill>
              </a:rPr>
              <a:pPr/>
              <a:t>39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13" name="Title 1">
            <a:extLst>
              <a:ext uri="{FF2B5EF4-FFF2-40B4-BE49-F238E27FC236}">
                <a16:creationId xmlns:a16="http://schemas.microsoft.com/office/drawing/2014/main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507075" y="541054"/>
            <a:ext cx="2223639" cy="545318"/>
          </a:xfrm>
          <a:prstGeom prst="rect">
            <a:avLst/>
          </a:prstGeom>
        </p:spPr>
        <p:txBody>
          <a:bodyPr vert="horz" lIns="74749" tIns="37375" rIns="74749" bIns="37375" rtlCol="0" anchor="ctr">
            <a:normAutofit fontScale="25000" lnSpcReduction="20000"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defRPr/>
            </a:pPr>
            <a:r>
              <a:rPr lang="en-US" altLang="en-US" sz="10377" spc="245" dirty="0" smtClean="0">
                <a:solidFill>
                  <a:schemeClr val="bg1"/>
                </a:solidFill>
              </a:rPr>
              <a:t>OPTION 3</a:t>
            </a:r>
            <a:endParaRPr lang="en-US" altLang="en-US" sz="1144" spc="245" dirty="0">
              <a:solidFill>
                <a:schemeClr val="bg1"/>
              </a:solidFill>
            </a:endParaRPr>
          </a:p>
        </p:txBody>
      </p:sp>
      <p:cxnSp>
        <p:nvCxnSpPr>
          <p:cNvPr id="18" name="Straight Connector 17"/>
          <p:cNvCxnSpPr/>
          <p:nvPr/>
        </p:nvCxnSpPr>
        <p:spPr>
          <a:xfrm>
            <a:off x="507075" y="990119"/>
            <a:ext cx="11081742" cy="20534"/>
          </a:xfrm>
          <a:prstGeom prst="line">
            <a:avLst/>
          </a:prstGeom>
          <a:ln w="12700">
            <a:solidFill>
              <a:schemeClr val="bg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Title 1">
            <a:extLst>
              <a:ext uri="{FF2B5EF4-FFF2-40B4-BE49-F238E27FC236}">
                <a16:creationId xmlns:a16="http://schemas.microsoft.com/office/drawing/2014/main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420447" y="5773391"/>
            <a:ext cx="9322726" cy="545318"/>
          </a:xfrm>
          <a:prstGeom prst="rect">
            <a:avLst/>
          </a:prstGeom>
        </p:spPr>
        <p:txBody>
          <a:bodyPr vert="horz" lIns="74749" tIns="37375" rIns="74749" bIns="37375" rtlCol="0" anchor="ctr">
            <a:noAutofit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defRPr/>
            </a:pPr>
            <a:r>
              <a:rPr lang="en-US" altLang="en-US" sz="1400" b="1" spc="245" dirty="0" smtClean="0">
                <a:solidFill>
                  <a:schemeClr val="bg1"/>
                </a:solidFill>
              </a:rPr>
              <a:t>*Cost estimates does not include site acquisition costs</a:t>
            </a:r>
            <a:endParaRPr lang="en-US" altLang="en-US" sz="1400" b="1" spc="245" dirty="0">
              <a:solidFill>
                <a:schemeClr val="bg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581314" y="1367846"/>
            <a:ext cx="10078220" cy="46782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>
                <a:solidFill>
                  <a:schemeClr val="bg1"/>
                </a:solidFill>
              </a:rPr>
              <a:t>PHASE 1</a:t>
            </a:r>
          </a:p>
          <a:p>
            <a:r>
              <a:rPr lang="en-US" sz="2000" dirty="0" smtClean="0">
                <a:solidFill>
                  <a:schemeClr val="bg1"/>
                </a:solidFill>
              </a:rPr>
              <a:t>	Chicora ES Additions &amp; Renovations				</a:t>
            </a:r>
            <a:r>
              <a:rPr lang="en-US" altLang="en-US" sz="2000" spc="245" dirty="0" smtClean="0">
                <a:solidFill>
                  <a:schemeClr val="bg1"/>
                </a:solidFill>
              </a:rPr>
              <a:t>$</a:t>
            </a:r>
            <a:r>
              <a:rPr lang="en-US" altLang="en-US" sz="2000" spc="245" dirty="0" err="1" smtClean="0">
                <a:solidFill>
                  <a:schemeClr val="bg1"/>
                </a:solidFill>
              </a:rPr>
              <a:t>18.5M</a:t>
            </a:r>
            <a:r>
              <a:rPr lang="en-US" altLang="en-US" sz="2000" spc="245" dirty="0" smtClean="0">
                <a:solidFill>
                  <a:schemeClr val="bg1"/>
                </a:solidFill>
              </a:rPr>
              <a:t> 		$</a:t>
            </a:r>
            <a:r>
              <a:rPr lang="en-US" altLang="en-US" sz="2000" spc="245" dirty="0" err="1" smtClean="0">
                <a:solidFill>
                  <a:schemeClr val="bg1"/>
                </a:solidFill>
              </a:rPr>
              <a:t>20.1M</a:t>
            </a:r>
            <a:endParaRPr lang="en-US" sz="2000" dirty="0" smtClean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PHASE 2 </a:t>
            </a:r>
          </a:p>
          <a:p>
            <a:r>
              <a:rPr lang="en-US" sz="2000" u="sng" dirty="0" smtClean="0">
                <a:solidFill>
                  <a:schemeClr val="bg1"/>
                </a:solidFill>
              </a:rPr>
              <a:t>	Jr/</a:t>
            </a:r>
            <a:r>
              <a:rPr lang="en-US" sz="2000" u="sng" dirty="0" err="1" smtClean="0">
                <a:solidFill>
                  <a:schemeClr val="bg1"/>
                </a:solidFill>
              </a:rPr>
              <a:t>Sr</a:t>
            </a:r>
            <a:r>
              <a:rPr lang="en-US" sz="2000" u="sng" dirty="0" smtClean="0">
                <a:solidFill>
                  <a:schemeClr val="bg1"/>
                </a:solidFill>
              </a:rPr>
              <a:t> High School Additions &amp; </a:t>
            </a:r>
            <a:r>
              <a:rPr lang="en-US" sz="2000" u="sng" dirty="0">
                <a:solidFill>
                  <a:schemeClr val="bg1"/>
                </a:solidFill>
              </a:rPr>
              <a:t>Renovations			</a:t>
            </a:r>
            <a:r>
              <a:rPr lang="en-US" sz="2000" u="sng" dirty="0" smtClean="0">
                <a:solidFill>
                  <a:schemeClr val="bg1"/>
                </a:solidFill>
              </a:rPr>
              <a:t>$</a:t>
            </a:r>
            <a:r>
              <a:rPr lang="en-US" sz="2000" u="sng" dirty="0" err="1" smtClean="0">
                <a:solidFill>
                  <a:schemeClr val="bg1"/>
                </a:solidFill>
              </a:rPr>
              <a:t>24.9M</a:t>
            </a:r>
            <a:r>
              <a:rPr lang="en-US" sz="2000" u="sng" dirty="0">
                <a:solidFill>
                  <a:schemeClr val="bg1"/>
                </a:solidFill>
              </a:rPr>
              <a:t>			</a:t>
            </a:r>
            <a:r>
              <a:rPr lang="en-US" sz="2000" u="sng" dirty="0" smtClean="0">
                <a:solidFill>
                  <a:schemeClr val="bg1"/>
                </a:solidFill>
              </a:rPr>
              <a:t>$</a:t>
            </a:r>
            <a:r>
              <a:rPr lang="en-US" sz="2000" u="sng" dirty="0" err="1" smtClean="0">
                <a:solidFill>
                  <a:schemeClr val="bg1"/>
                </a:solidFill>
              </a:rPr>
              <a:t>26.3M</a:t>
            </a:r>
            <a:endParaRPr lang="en-US" sz="2000" u="sng" dirty="0">
              <a:solidFill>
                <a:schemeClr val="bg1"/>
              </a:solidFill>
            </a:endParaRPr>
          </a:p>
          <a:p>
            <a:r>
              <a:rPr lang="en-US" sz="2000" b="1" dirty="0">
                <a:solidFill>
                  <a:schemeClr val="bg1"/>
                </a:solidFill>
              </a:rPr>
              <a:t>Option 3 Subtotal								</a:t>
            </a:r>
            <a:r>
              <a:rPr lang="en-US" sz="2000" b="1" dirty="0" smtClean="0">
                <a:solidFill>
                  <a:schemeClr val="bg1"/>
                </a:solidFill>
              </a:rPr>
              <a:t>	$</a:t>
            </a:r>
            <a:r>
              <a:rPr lang="en-US" sz="2000" b="1" dirty="0" err="1" smtClean="0">
                <a:solidFill>
                  <a:schemeClr val="bg1"/>
                </a:solidFill>
              </a:rPr>
              <a:t>43.4M</a:t>
            </a:r>
            <a:r>
              <a:rPr lang="en-US" sz="2000" b="1" dirty="0">
                <a:solidFill>
                  <a:schemeClr val="bg1"/>
                </a:solidFill>
              </a:rPr>
              <a:t>			</a:t>
            </a:r>
            <a:r>
              <a:rPr lang="en-US" sz="2000" b="1" dirty="0" smtClean="0">
                <a:solidFill>
                  <a:schemeClr val="bg1"/>
                </a:solidFill>
              </a:rPr>
              <a:t>$</a:t>
            </a:r>
            <a:r>
              <a:rPr lang="en-US" sz="2000" b="1" dirty="0" err="1" smtClean="0">
                <a:solidFill>
                  <a:schemeClr val="bg1"/>
                </a:solidFill>
              </a:rPr>
              <a:t>46.4M</a:t>
            </a:r>
            <a:endParaRPr lang="en-US" sz="2000" b="1" dirty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u="sng" dirty="0" smtClean="0">
                <a:solidFill>
                  <a:schemeClr val="bg1"/>
                </a:solidFill>
              </a:rPr>
              <a:t>	With Jr/Sr. High School Additions (</a:t>
            </a:r>
            <a:r>
              <a:rPr lang="en-US" sz="2000" u="sng" dirty="0">
                <a:solidFill>
                  <a:schemeClr val="bg1"/>
                </a:solidFill>
              </a:rPr>
              <a:t>Alternates)	</a:t>
            </a:r>
            <a:r>
              <a:rPr lang="en-US" sz="2000" u="sng" dirty="0" smtClean="0">
                <a:solidFill>
                  <a:schemeClr val="bg1"/>
                </a:solidFill>
              </a:rPr>
              <a:t>	  $</a:t>
            </a:r>
            <a:r>
              <a:rPr lang="en-US" sz="2000" u="sng" dirty="0" err="1" smtClean="0">
                <a:solidFill>
                  <a:schemeClr val="bg1"/>
                </a:solidFill>
              </a:rPr>
              <a:t>1.5M</a:t>
            </a:r>
            <a:r>
              <a:rPr lang="en-US" sz="2000" u="sng" dirty="0">
                <a:solidFill>
                  <a:schemeClr val="bg1"/>
                </a:solidFill>
              </a:rPr>
              <a:t>			</a:t>
            </a:r>
            <a:r>
              <a:rPr lang="en-US" sz="2000" u="sng" dirty="0" smtClean="0">
                <a:solidFill>
                  <a:schemeClr val="bg1"/>
                </a:solidFill>
              </a:rPr>
              <a:t>  $</a:t>
            </a:r>
            <a:r>
              <a:rPr lang="en-US" sz="2000" u="sng" dirty="0" err="1" smtClean="0">
                <a:solidFill>
                  <a:schemeClr val="bg1"/>
                </a:solidFill>
              </a:rPr>
              <a:t>1.6M</a:t>
            </a:r>
            <a:endParaRPr lang="en-US" sz="2000" u="sng" dirty="0">
              <a:solidFill>
                <a:schemeClr val="bg1"/>
              </a:solidFill>
            </a:endParaRPr>
          </a:p>
          <a:p>
            <a:r>
              <a:rPr lang="en-US" sz="2000" b="1" dirty="0" smtClean="0">
                <a:solidFill>
                  <a:schemeClr val="bg1"/>
                </a:solidFill>
              </a:rPr>
              <a:t>Option 3 </a:t>
            </a:r>
            <a:r>
              <a:rPr lang="en-US" sz="2000" b="1" dirty="0">
                <a:solidFill>
                  <a:schemeClr val="bg1"/>
                </a:solidFill>
              </a:rPr>
              <a:t>Subtotal							</a:t>
            </a:r>
            <a:r>
              <a:rPr lang="en-US" sz="2000" b="1" dirty="0" smtClean="0">
                <a:solidFill>
                  <a:schemeClr val="bg1"/>
                </a:solidFill>
              </a:rPr>
              <a:t>		$</a:t>
            </a:r>
            <a:r>
              <a:rPr lang="en-US" sz="2000" b="1" dirty="0" err="1" smtClean="0">
                <a:solidFill>
                  <a:schemeClr val="bg1"/>
                </a:solidFill>
              </a:rPr>
              <a:t>44.9M</a:t>
            </a:r>
            <a:r>
              <a:rPr lang="en-US" sz="2000" b="1" dirty="0">
                <a:solidFill>
                  <a:schemeClr val="bg1"/>
                </a:solidFill>
              </a:rPr>
              <a:t>			</a:t>
            </a:r>
            <a:r>
              <a:rPr lang="en-US" sz="2000" b="1" dirty="0" smtClean="0">
                <a:solidFill>
                  <a:schemeClr val="bg1"/>
                </a:solidFill>
              </a:rPr>
              <a:t>$</a:t>
            </a:r>
            <a:r>
              <a:rPr lang="en-US" sz="2000" b="1" dirty="0" err="1" smtClean="0">
                <a:solidFill>
                  <a:schemeClr val="bg1"/>
                </a:solidFill>
              </a:rPr>
              <a:t>48.0M</a:t>
            </a:r>
            <a:endParaRPr lang="en-US" sz="2000" b="1" dirty="0">
              <a:solidFill>
                <a:schemeClr val="bg1"/>
              </a:solidFill>
            </a:endParaRPr>
          </a:p>
          <a:p>
            <a:endParaRPr lang="en-US" sz="2000" dirty="0" smtClean="0">
              <a:solidFill>
                <a:schemeClr val="bg1"/>
              </a:solidFill>
            </a:endParaRPr>
          </a:p>
          <a:p>
            <a:endParaRPr lang="en-US" sz="2000" dirty="0">
              <a:solidFill>
                <a:schemeClr val="bg1"/>
              </a:solidFill>
            </a:endParaRPr>
          </a:p>
          <a:p>
            <a:r>
              <a:rPr lang="en-US" sz="2000" dirty="0" smtClean="0">
                <a:solidFill>
                  <a:schemeClr val="bg1"/>
                </a:solidFill>
              </a:rPr>
              <a:t>PHASE 3 (Budget pending)</a:t>
            </a:r>
          </a:p>
          <a:p>
            <a:r>
              <a:rPr lang="en-US" sz="2000" u="sng" dirty="0" smtClean="0">
                <a:solidFill>
                  <a:schemeClr val="bg1"/>
                </a:solidFill>
              </a:rPr>
              <a:t>	Site Acquisition &amp; Development					</a:t>
            </a:r>
            <a:r>
              <a:rPr lang="en-US" altLang="en-US" sz="2000" u="sng" spc="245" dirty="0" smtClean="0">
                <a:solidFill>
                  <a:schemeClr val="bg1"/>
                </a:solidFill>
              </a:rPr>
              <a:t>$</a:t>
            </a:r>
            <a:r>
              <a:rPr lang="en-US" altLang="en-US" sz="2000" u="sng" spc="245" dirty="0" err="1" smtClean="0">
                <a:solidFill>
                  <a:schemeClr val="bg1"/>
                </a:solidFill>
              </a:rPr>
              <a:t>2.9M</a:t>
            </a:r>
            <a:r>
              <a:rPr lang="en-US" altLang="en-US" sz="2000" u="sng" spc="245" dirty="0">
                <a:solidFill>
                  <a:schemeClr val="bg1"/>
                </a:solidFill>
              </a:rPr>
              <a:t>	</a:t>
            </a:r>
            <a:r>
              <a:rPr lang="en-US" altLang="en-US" sz="2000" u="sng" spc="245" dirty="0" smtClean="0">
                <a:solidFill>
                  <a:schemeClr val="bg1"/>
                </a:solidFill>
              </a:rPr>
              <a:t>		$</a:t>
            </a:r>
            <a:r>
              <a:rPr lang="en-US" altLang="en-US" sz="2000" u="sng" spc="245" dirty="0" err="1" smtClean="0">
                <a:solidFill>
                  <a:schemeClr val="bg1"/>
                </a:solidFill>
              </a:rPr>
              <a:t>3.3M</a:t>
            </a:r>
            <a:endParaRPr lang="en-US" sz="2000" u="sng" dirty="0" smtClean="0">
              <a:solidFill>
                <a:schemeClr val="bg1"/>
              </a:solidFill>
            </a:endParaRPr>
          </a:p>
          <a:p>
            <a:r>
              <a:rPr lang="en-US" sz="2000" b="1" dirty="0">
                <a:solidFill>
                  <a:schemeClr val="bg1"/>
                </a:solidFill>
              </a:rPr>
              <a:t>Option 3 </a:t>
            </a:r>
            <a:r>
              <a:rPr lang="en-US" sz="2000" b="1" dirty="0" smtClean="0">
                <a:solidFill>
                  <a:schemeClr val="bg1"/>
                </a:solidFill>
              </a:rPr>
              <a:t>Total</a:t>
            </a:r>
            <a:r>
              <a:rPr lang="en-US" sz="2000" b="1" dirty="0">
                <a:solidFill>
                  <a:schemeClr val="bg1"/>
                </a:solidFill>
              </a:rPr>
              <a:t>			</a:t>
            </a:r>
            <a:r>
              <a:rPr lang="en-US" sz="2000" b="1" dirty="0" smtClean="0">
                <a:solidFill>
                  <a:schemeClr val="bg1"/>
                </a:solidFill>
              </a:rPr>
              <a:t>		</a:t>
            </a:r>
            <a:r>
              <a:rPr lang="en-US" sz="2000" b="1" dirty="0">
                <a:solidFill>
                  <a:schemeClr val="bg1"/>
                </a:solidFill>
              </a:rPr>
              <a:t>					</a:t>
            </a:r>
            <a:r>
              <a:rPr lang="en-US" sz="2000" b="1" dirty="0" smtClean="0">
                <a:solidFill>
                  <a:schemeClr val="bg1"/>
                </a:solidFill>
              </a:rPr>
              <a:t>$</a:t>
            </a:r>
            <a:r>
              <a:rPr lang="en-US" sz="2000" b="1" dirty="0" err="1" smtClean="0">
                <a:solidFill>
                  <a:schemeClr val="bg1"/>
                </a:solidFill>
              </a:rPr>
              <a:t>47.8M</a:t>
            </a:r>
            <a:r>
              <a:rPr lang="en-US" sz="2000" b="1" dirty="0">
                <a:solidFill>
                  <a:schemeClr val="bg1"/>
                </a:solidFill>
              </a:rPr>
              <a:t>			</a:t>
            </a:r>
            <a:r>
              <a:rPr lang="en-US" sz="2000" b="1" dirty="0" smtClean="0">
                <a:solidFill>
                  <a:schemeClr val="bg1"/>
                </a:solidFill>
              </a:rPr>
              <a:t>$</a:t>
            </a:r>
            <a:r>
              <a:rPr lang="en-US" sz="2000" b="1" dirty="0" err="1" smtClean="0">
                <a:solidFill>
                  <a:schemeClr val="bg1"/>
                </a:solidFill>
              </a:rPr>
              <a:t>51.3M</a:t>
            </a:r>
            <a:endParaRPr lang="en-US" sz="2000" b="1" dirty="0">
              <a:solidFill>
                <a:schemeClr val="bg1"/>
              </a:solidFill>
            </a:endParaRPr>
          </a:p>
          <a:p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9360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9" t="6499" r="43333" b="5926"/>
          <a:stretch/>
        </p:blipFill>
        <p:spPr>
          <a:xfrm rot="5400000">
            <a:off x="3624969" y="-2465238"/>
            <a:ext cx="5017662" cy="11810805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4923721" y="280501"/>
            <a:ext cx="6772781" cy="545318"/>
          </a:xfrm>
          <a:prstGeom prst="rect">
            <a:avLst/>
          </a:prstGeom>
        </p:spPr>
        <p:txBody>
          <a:bodyPr vert="horz" lIns="74749" tIns="37375" rIns="74749" bIns="37375" rtlCol="0" anchor="ctr">
            <a:normAutofit fontScale="25000" lnSpcReduction="20000"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  <a:defRPr/>
            </a:pPr>
            <a:r>
              <a:rPr lang="en-US" altLang="en-US" sz="10377" spc="245" dirty="0" smtClean="0">
                <a:solidFill>
                  <a:schemeClr val="accent2"/>
                </a:solidFill>
              </a:rPr>
              <a:t>OPTION DEVELOPMENT</a:t>
            </a:r>
            <a:endParaRPr lang="en-US" altLang="en-US" sz="1144" spc="245" dirty="0">
              <a:solidFill>
                <a:schemeClr val="accent2"/>
              </a:solidFill>
            </a:endParaRP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6254CF2F-6F87-491B-8F2F-E84CB06CF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86405" y="6444192"/>
            <a:ext cx="305595" cy="413808"/>
          </a:xfrm>
        </p:spPr>
        <p:txBody>
          <a:bodyPr/>
          <a:lstStyle/>
          <a:p>
            <a:fld id="{C20DCE7A-150F-4D18-AB70-1BF82DDDFA6D}" type="slidenum">
              <a:rPr lang="en-US" smtClean="0">
                <a:solidFill>
                  <a:srgbClr val="FFFFFF"/>
                </a:solidFill>
              </a:rPr>
              <a:pPr/>
              <a:t>4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Title 1">
            <a:extLst>
              <a:ext uri="{FF2B5EF4-FFF2-40B4-BE49-F238E27FC236}">
                <a16:creationId xmlns:a16="http://schemas.microsoft.com/office/drawing/2014/main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583274" y="5746286"/>
            <a:ext cx="9322726" cy="545318"/>
          </a:xfrm>
          <a:prstGeom prst="rect">
            <a:avLst/>
          </a:prstGeom>
        </p:spPr>
        <p:txBody>
          <a:bodyPr vert="horz" lIns="74749" tIns="37375" rIns="74749" bIns="37375" rtlCol="0" anchor="ctr">
            <a:noAutofit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>
              <a:lnSpc>
                <a:spcPct val="120000"/>
              </a:lnSpc>
              <a:defRPr/>
            </a:pPr>
            <a:r>
              <a:rPr lang="en-US" altLang="en-US" sz="1400" b="1" spc="245" dirty="0" smtClean="0">
                <a:solidFill>
                  <a:schemeClr val="bg1"/>
                </a:solidFill>
              </a:rPr>
              <a:t>*Options 1-9 presented in </a:t>
            </a:r>
            <a:r>
              <a:rPr lang="en-US" altLang="en-US" sz="1400" b="1" spc="245" dirty="0" err="1" smtClean="0">
                <a:solidFill>
                  <a:schemeClr val="bg1"/>
                </a:solidFill>
              </a:rPr>
              <a:t>CJA</a:t>
            </a:r>
            <a:r>
              <a:rPr lang="en-US" altLang="en-US" sz="1400" b="1" spc="245" dirty="0" smtClean="0">
                <a:solidFill>
                  <a:schemeClr val="bg1"/>
                </a:solidFill>
              </a:rPr>
              <a:t> May 2019 District Feasibility Study</a:t>
            </a:r>
            <a:endParaRPr lang="en-US" altLang="en-US" sz="1400" b="1" spc="245" dirty="0">
              <a:solidFill>
                <a:schemeClr val="bg1"/>
              </a:solidFill>
            </a:endParaRPr>
          </a:p>
        </p:txBody>
      </p:sp>
      <p:sp>
        <p:nvSpPr>
          <p:cNvPr id="3" name="Multiply 2"/>
          <p:cNvSpPr/>
          <p:nvPr/>
        </p:nvSpPr>
        <p:spPr>
          <a:xfrm>
            <a:off x="362337" y="1636929"/>
            <a:ext cx="457200" cy="493717"/>
          </a:xfrm>
          <a:prstGeom prst="mathMultiply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5-Point Star 7"/>
          <p:cNvSpPr/>
          <p:nvPr/>
        </p:nvSpPr>
        <p:spPr>
          <a:xfrm>
            <a:off x="433438" y="2520027"/>
            <a:ext cx="348864" cy="350517"/>
          </a:xfrm>
          <a:prstGeom prst="star5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Multiply 8"/>
          <p:cNvSpPr/>
          <p:nvPr/>
        </p:nvSpPr>
        <p:spPr>
          <a:xfrm>
            <a:off x="362337" y="2030521"/>
            <a:ext cx="457200" cy="489162"/>
          </a:xfrm>
          <a:prstGeom prst="mathMultiply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Multiply 10"/>
          <p:cNvSpPr/>
          <p:nvPr/>
        </p:nvSpPr>
        <p:spPr>
          <a:xfrm>
            <a:off x="370805" y="2899673"/>
            <a:ext cx="457200" cy="489162"/>
          </a:xfrm>
          <a:prstGeom prst="mathMultiply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Multiply 11"/>
          <p:cNvSpPr/>
          <p:nvPr/>
        </p:nvSpPr>
        <p:spPr>
          <a:xfrm>
            <a:off x="370805" y="3717819"/>
            <a:ext cx="457200" cy="489162"/>
          </a:xfrm>
          <a:prstGeom prst="mathMultiply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Multiply 12"/>
          <p:cNvSpPr/>
          <p:nvPr/>
        </p:nvSpPr>
        <p:spPr>
          <a:xfrm>
            <a:off x="379270" y="4152796"/>
            <a:ext cx="457200" cy="489162"/>
          </a:xfrm>
          <a:prstGeom prst="mathMultiply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Multiply 13"/>
          <p:cNvSpPr/>
          <p:nvPr/>
        </p:nvSpPr>
        <p:spPr>
          <a:xfrm>
            <a:off x="363141" y="4989575"/>
            <a:ext cx="457200" cy="489162"/>
          </a:xfrm>
          <a:prstGeom prst="mathMultiply">
            <a:avLst/>
          </a:prstGeom>
          <a:solidFill>
            <a:srgbClr val="FF00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5-Point Star 14"/>
          <p:cNvSpPr/>
          <p:nvPr/>
        </p:nvSpPr>
        <p:spPr>
          <a:xfrm>
            <a:off x="433438" y="4600383"/>
            <a:ext cx="348864" cy="350517"/>
          </a:xfrm>
          <a:prstGeom prst="star5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5-Point Star 15"/>
          <p:cNvSpPr/>
          <p:nvPr/>
        </p:nvSpPr>
        <p:spPr>
          <a:xfrm>
            <a:off x="433438" y="5437253"/>
            <a:ext cx="348864" cy="350517"/>
          </a:xfrm>
          <a:prstGeom prst="star5">
            <a:avLst/>
          </a:prstGeom>
          <a:solidFill>
            <a:srgbClr val="FFFF00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Rectangle 17"/>
          <p:cNvSpPr/>
          <p:nvPr/>
        </p:nvSpPr>
        <p:spPr>
          <a:xfrm>
            <a:off x="469971" y="3267752"/>
            <a:ext cx="250631" cy="584775"/>
          </a:xfrm>
          <a:prstGeom prst="rect">
            <a:avLst/>
          </a:prstGeom>
          <a:noFill/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3200" b="0" cap="none" spc="0" dirty="0" smtClean="0">
                <a:ln w="0"/>
                <a:solidFill>
                  <a:schemeClr val="bg1">
                    <a:lumMod val="65000"/>
                    <a:lumOff val="3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?</a:t>
            </a:r>
            <a:endParaRPr lang="en-US" sz="3200" b="0" cap="none" spc="0" dirty="0">
              <a:ln w="0"/>
              <a:solidFill>
                <a:schemeClr val="bg1">
                  <a:lumMod val="65000"/>
                  <a:lumOff val="35000"/>
                </a:schemeClr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3304007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8" grpId="0" animBg="1"/>
      <p:bldP spid="9" grpId="0" animBg="1"/>
      <p:bldP spid="11" grpId="0" animBg="1"/>
      <p:bldP spid="12" grpId="0" animBg="1"/>
      <p:bldP spid="13" grpId="0" animBg="1"/>
      <p:bldP spid="14" grpId="0" animBg="1"/>
      <p:bldP spid="15" grpId="0" animBg="1"/>
      <p:bldP spid="16" grpId="0" animBg="1"/>
      <p:bldP spid="18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-951365" y="4562758"/>
            <a:ext cx="12710746" cy="914400"/>
          </a:xfrm>
        </p:spPr>
        <p:txBody>
          <a:bodyPr>
            <a:noAutofit/>
          </a:bodyPr>
          <a:lstStyle/>
          <a:p>
            <a:r>
              <a:rPr lang="en-US" dirty="0" smtClean="0"/>
              <a:t>5  </a:t>
            </a:r>
            <a:r>
              <a:rPr lang="en-US" dirty="0"/>
              <a:t>NEXT STEPS</a:t>
            </a:r>
          </a:p>
        </p:txBody>
      </p:sp>
      <p:grpSp>
        <p:nvGrpSpPr>
          <p:cNvPr id="3" name="Group 2"/>
          <p:cNvGrpSpPr/>
          <p:nvPr/>
        </p:nvGrpSpPr>
        <p:grpSpPr>
          <a:xfrm>
            <a:off x="6447544" y="4562758"/>
            <a:ext cx="914400" cy="914400"/>
            <a:chOff x="5468292" y="4562758"/>
            <a:chExt cx="914400" cy="914400"/>
          </a:xfrm>
        </p:grpSpPr>
        <p:sp>
          <p:nvSpPr>
            <p:cNvPr id="5" name="Oval 4"/>
            <p:cNvSpPr/>
            <p:nvPr/>
          </p:nvSpPr>
          <p:spPr>
            <a:xfrm>
              <a:off x="5468292" y="4562758"/>
              <a:ext cx="914400" cy="914400"/>
            </a:xfrm>
            <a:prstGeom prst="ellipse">
              <a:avLst/>
            </a:prstGeom>
            <a:noFill/>
            <a:ln w="127000">
              <a:solidFill>
                <a:srgbClr val="242424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n>
                  <a:solidFill>
                    <a:srgbClr val="242424"/>
                  </a:solidFill>
                </a:ln>
              </a:endParaRPr>
            </a:p>
          </p:txBody>
        </p:sp>
        <p:sp>
          <p:nvSpPr>
            <p:cNvPr id="4" name="Oval 3"/>
            <p:cNvSpPr/>
            <p:nvPr/>
          </p:nvSpPr>
          <p:spPr>
            <a:xfrm>
              <a:off x="5468292" y="4562758"/>
              <a:ext cx="914400" cy="914400"/>
            </a:xfrm>
            <a:prstGeom prst="ellipse">
              <a:avLst/>
            </a:prstGeom>
            <a:noFill/>
            <a:ln w="762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07077340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842827-DDB8-4E58-8ED6-23311BC20FF6}"/>
              </a:ext>
            </a:extLst>
          </p:cNvPr>
          <p:cNvSpPr txBox="1">
            <a:spLocks/>
          </p:cNvSpPr>
          <p:nvPr/>
        </p:nvSpPr>
        <p:spPr>
          <a:xfrm>
            <a:off x="4271390" y="295533"/>
            <a:ext cx="7425112" cy="545318"/>
          </a:xfrm>
          <a:prstGeom prst="rect">
            <a:avLst/>
          </a:prstGeom>
        </p:spPr>
        <p:txBody>
          <a:bodyPr vert="horz" lIns="74749" tIns="37375" rIns="74749" bIns="37375" rtlCol="0" anchor="ctr">
            <a:normAutofit fontScale="25000" lnSpcReduction="20000"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  <a:defRPr/>
            </a:pPr>
            <a:r>
              <a:rPr lang="en-US" altLang="en-US" sz="10377" spc="245" dirty="0">
                <a:solidFill>
                  <a:schemeClr val="accent2"/>
                </a:solidFill>
              </a:rPr>
              <a:t>NEXT STEPS</a:t>
            </a:r>
            <a:endParaRPr lang="en-US" altLang="en-US" sz="1144" spc="245" dirty="0">
              <a:solidFill>
                <a:schemeClr val="accent2"/>
              </a:solidFill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3841BDFE-43E0-4057-9101-E9D1365690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789633" y="6460879"/>
            <a:ext cx="402367" cy="397121"/>
          </a:xfrm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24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1460129" y="1003619"/>
            <a:ext cx="9411072" cy="6036236"/>
          </a:xfrm>
          <a:prstGeom prst="rect">
            <a:avLst/>
          </a:prstGeom>
        </p:spPr>
        <p:txBody>
          <a:bodyPr anchor="ctr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Font typeface="Arial" panose="020B0604020202020204" pitchFamily="34" charset="0"/>
              <a:buNone/>
            </a:pPr>
            <a:endParaRPr lang="en-US" dirty="0"/>
          </a:p>
          <a:p>
            <a:pPr marL="0" indent="0">
              <a:lnSpc>
                <a:spcPct val="100000"/>
              </a:lnSpc>
              <a:buNone/>
            </a:pPr>
            <a:endParaRPr lang="en-US" sz="3530" dirty="0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2D10497-BCDD-47BF-89AB-D19519F3DA17}"/>
              </a:ext>
            </a:extLst>
          </p:cNvPr>
          <p:cNvSpPr txBox="1"/>
          <p:nvPr/>
        </p:nvSpPr>
        <p:spPr>
          <a:xfrm>
            <a:off x="1460129" y="1156025"/>
            <a:ext cx="9094410" cy="461664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800" u="sng" dirty="0"/>
              <a:t>Next Steps</a:t>
            </a:r>
            <a:r>
              <a:rPr lang="en-US" sz="2800" dirty="0"/>
              <a:t>:</a:t>
            </a:r>
          </a:p>
          <a:p>
            <a:pPr lvl="0"/>
            <a:endParaRPr lang="en-US" sz="2800" dirty="0"/>
          </a:p>
          <a:p>
            <a:pPr marL="914400" lvl="1" indent="-457200">
              <a:buAutoNum type="arabicPeriod"/>
            </a:pPr>
            <a:r>
              <a:rPr lang="en-US" sz="2800" dirty="0"/>
              <a:t>Establish financial </a:t>
            </a:r>
            <a:r>
              <a:rPr lang="en-US" sz="2800" dirty="0" smtClean="0"/>
              <a:t>parameters as Decision Making Process.</a:t>
            </a:r>
          </a:p>
          <a:p>
            <a:pPr marL="914400" lvl="1" indent="-457200">
              <a:buAutoNum type="arabicPeriod"/>
            </a:pPr>
            <a:endParaRPr lang="en-US" sz="2800" dirty="0" smtClean="0"/>
          </a:p>
          <a:p>
            <a:pPr marL="914400" lvl="1" indent="-457200">
              <a:buAutoNum type="arabicPeriod"/>
            </a:pPr>
            <a:r>
              <a:rPr lang="en-US" sz="2800" dirty="0" smtClean="0"/>
              <a:t>Community outreach and involvement.</a:t>
            </a:r>
            <a:endParaRPr lang="en-US" sz="2800" dirty="0"/>
          </a:p>
          <a:p>
            <a:pPr marL="914400" lvl="1" indent="-457200">
              <a:buAutoNum type="arabicPeriod"/>
            </a:pPr>
            <a:endParaRPr lang="en-US" sz="2800" dirty="0"/>
          </a:p>
          <a:p>
            <a:pPr marL="914400" lvl="1" indent="-457200">
              <a:buAutoNum type="arabicPeriod"/>
            </a:pPr>
            <a:r>
              <a:rPr lang="en-US" sz="2800" dirty="0" smtClean="0"/>
              <a:t>Conduct due diligence on possible site acquisition.</a:t>
            </a:r>
          </a:p>
          <a:p>
            <a:pPr marL="914400" lvl="1" indent="-457200">
              <a:buAutoNum type="arabicPeriod"/>
            </a:pPr>
            <a:endParaRPr lang="en-US" sz="2800" dirty="0" smtClean="0"/>
          </a:p>
          <a:p>
            <a:pPr marL="914400" lvl="1" indent="-457200">
              <a:buAutoNum type="arabicPeriod"/>
            </a:pPr>
            <a:r>
              <a:rPr lang="en-US" sz="2800" dirty="0" smtClean="0"/>
              <a:t>Prioritize </a:t>
            </a:r>
            <a:r>
              <a:rPr lang="en-US" sz="2800" dirty="0"/>
              <a:t>projects and establish a </a:t>
            </a:r>
            <a:r>
              <a:rPr lang="en-US" sz="2800" dirty="0" smtClean="0"/>
              <a:t>timeline.</a:t>
            </a:r>
            <a:endParaRPr lang="en-US" sz="2800" dirty="0"/>
          </a:p>
          <a:p>
            <a:pPr lvl="0"/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1747242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79207" y="2886498"/>
            <a:ext cx="4050753" cy="9070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294" b="1" spc="265" dirty="0"/>
              <a:t>Questions?</a:t>
            </a:r>
          </a:p>
        </p:txBody>
      </p:sp>
    </p:spTree>
    <p:extLst>
      <p:ext uri="{BB962C8B-B14F-4D97-AF65-F5344CB8AC3E}">
        <p14:creationId xmlns:p14="http://schemas.microsoft.com/office/powerpoint/2010/main" val="4184839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923721" y="280501"/>
            <a:ext cx="6772781" cy="545318"/>
          </a:xfrm>
          <a:prstGeom prst="rect">
            <a:avLst/>
          </a:prstGeom>
        </p:spPr>
        <p:txBody>
          <a:bodyPr vert="horz" lIns="74749" tIns="37375" rIns="74749" bIns="37375" rtlCol="0" anchor="ctr">
            <a:normAutofit fontScale="25000" lnSpcReduction="20000"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  <a:defRPr/>
            </a:pPr>
            <a:r>
              <a:rPr lang="en-US" altLang="en-US" sz="10377" spc="245" dirty="0" smtClean="0">
                <a:solidFill>
                  <a:schemeClr val="accent2"/>
                </a:solidFill>
              </a:rPr>
              <a:t>OPTION REVIEW</a:t>
            </a:r>
            <a:endParaRPr lang="en-US" altLang="en-US" sz="1144" spc="245" dirty="0">
              <a:solidFill>
                <a:schemeClr val="accent2"/>
              </a:solidFill>
            </a:endParaRP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6254CF2F-6F87-491B-8F2F-E84CB06CF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86405" y="6444192"/>
            <a:ext cx="305595" cy="413808"/>
          </a:xfrm>
        </p:spPr>
        <p:txBody>
          <a:bodyPr/>
          <a:lstStyle/>
          <a:p>
            <a:fld id="{C20DCE7A-150F-4D18-AB70-1BF82DDDFA6D}" type="slidenum">
              <a:rPr lang="en-US" smtClean="0">
                <a:solidFill>
                  <a:srgbClr val="FFFFFF"/>
                </a:solidFill>
              </a:rPr>
              <a:pPr/>
              <a:t>43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2D10497-BCDD-47BF-89AB-D19519F3DA17}"/>
              </a:ext>
            </a:extLst>
          </p:cNvPr>
          <p:cNvSpPr txBox="1"/>
          <p:nvPr/>
        </p:nvSpPr>
        <p:spPr>
          <a:xfrm>
            <a:off x="1152383" y="757192"/>
            <a:ext cx="9672207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sz="2400" dirty="0" smtClean="0">
                <a:solidFill>
                  <a:srgbClr val="ED7D31"/>
                </a:solidFill>
              </a:rPr>
              <a:t>OPTION 1		</a:t>
            </a:r>
            <a:r>
              <a:rPr lang="en-US" sz="2400" dirty="0" smtClean="0"/>
              <a:t>Only address building deficiencies and </a:t>
            </a:r>
            <a:r>
              <a:rPr lang="en-US" sz="2400" dirty="0"/>
              <a:t>d</a:t>
            </a:r>
            <a:r>
              <a:rPr lang="en-US" sz="2400" dirty="0" smtClean="0"/>
              <a:t>oes not address 					educational program needs.</a:t>
            </a:r>
          </a:p>
          <a:p>
            <a:pPr lvl="0"/>
            <a:r>
              <a:rPr lang="en-US" sz="2400" dirty="0" smtClean="0">
                <a:solidFill>
                  <a:srgbClr val="ED7D31"/>
                </a:solidFill>
              </a:rPr>
              <a:t>OPTION 2		</a:t>
            </a:r>
            <a:r>
              <a:rPr lang="en-US" sz="2400" dirty="0" smtClean="0"/>
              <a:t>Existing High School can not accommodate additional grade 				level.</a:t>
            </a:r>
          </a:p>
          <a:p>
            <a:pPr lvl="0"/>
            <a:r>
              <a:rPr lang="en-US" sz="2400" dirty="0" smtClean="0">
                <a:solidFill>
                  <a:srgbClr val="ED7D31"/>
                </a:solidFill>
              </a:rPr>
              <a:t>OPTION 3		Can existing site deficiencies at HS be addressed?</a:t>
            </a:r>
          </a:p>
          <a:p>
            <a:pPr lvl="0"/>
            <a:r>
              <a:rPr lang="en-US" sz="2400" dirty="0" smtClean="0">
                <a:solidFill>
                  <a:srgbClr val="ED7D31"/>
                </a:solidFill>
              </a:rPr>
              <a:t>OPTION 4		</a:t>
            </a:r>
            <a:r>
              <a:rPr lang="en-US" sz="2400" dirty="0" smtClean="0"/>
              <a:t>Technically </a:t>
            </a:r>
            <a:r>
              <a:rPr lang="en-US" sz="2400" dirty="0"/>
              <a:t>infeasible due to existing site </a:t>
            </a:r>
            <a:r>
              <a:rPr lang="en-US" sz="2400" dirty="0" smtClean="0"/>
              <a:t>conditions at HS.</a:t>
            </a:r>
          </a:p>
          <a:p>
            <a:pPr lvl="0"/>
            <a:r>
              <a:rPr lang="en-US" sz="2400" dirty="0" smtClean="0">
                <a:solidFill>
                  <a:srgbClr val="ED7D31"/>
                </a:solidFill>
              </a:rPr>
              <a:t>OPTION 5 </a:t>
            </a:r>
            <a:r>
              <a:rPr lang="en-US" sz="2400" dirty="0" smtClean="0"/>
              <a:t>		</a:t>
            </a:r>
            <a:r>
              <a:rPr lang="en-US" sz="2400" dirty="0" smtClean="0">
                <a:solidFill>
                  <a:srgbClr val="ED7D31"/>
                </a:solidFill>
              </a:rPr>
              <a:t>Can existing site deficiencies at HS be addressed and Admin 				addition developed?  Consolidate with Option 3 as an 						alternate?</a:t>
            </a:r>
          </a:p>
          <a:p>
            <a:pPr lvl="0"/>
            <a:r>
              <a:rPr lang="en-US" sz="2400" dirty="0" smtClean="0">
                <a:solidFill>
                  <a:srgbClr val="ED7D31"/>
                </a:solidFill>
              </a:rPr>
              <a:t>OPTION 6</a:t>
            </a:r>
            <a:r>
              <a:rPr lang="en-US" sz="2400" dirty="0" smtClean="0"/>
              <a:t>		Technically </a:t>
            </a:r>
            <a:r>
              <a:rPr lang="en-US" sz="2400" dirty="0"/>
              <a:t>infeasible due to existing site </a:t>
            </a:r>
            <a:r>
              <a:rPr lang="en-US" sz="2400" dirty="0" smtClean="0"/>
              <a:t>conditions at HS.</a:t>
            </a:r>
          </a:p>
          <a:p>
            <a:pPr lvl="0"/>
            <a:r>
              <a:rPr lang="en-US" sz="2400" dirty="0" smtClean="0">
                <a:solidFill>
                  <a:srgbClr val="ED7D31"/>
                </a:solidFill>
              </a:rPr>
              <a:t>OPTION 7</a:t>
            </a:r>
            <a:r>
              <a:rPr lang="en-US" sz="2400" dirty="0" smtClean="0"/>
              <a:t>		Technically </a:t>
            </a:r>
            <a:r>
              <a:rPr lang="en-US" sz="2400" dirty="0"/>
              <a:t>infeasible due to existing site </a:t>
            </a:r>
            <a:r>
              <a:rPr lang="en-US" sz="2400" dirty="0" smtClean="0"/>
              <a:t>conditions at HS.</a:t>
            </a:r>
          </a:p>
          <a:p>
            <a:pPr lvl="0"/>
            <a:r>
              <a:rPr lang="en-US" sz="2400" dirty="0">
                <a:solidFill>
                  <a:srgbClr val="ED7D31"/>
                </a:solidFill>
              </a:rPr>
              <a:t>OPTION </a:t>
            </a:r>
            <a:r>
              <a:rPr lang="en-US" sz="2400" dirty="0" smtClean="0">
                <a:solidFill>
                  <a:srgbClr val="ED7D31"/>
                </a:solidFill>
              </a:rPr>
              <a:t>8 </a:t>
            </a:r>
            <a:r>
              <a:rPr lang="en-US" sz="2400" dirty="0" smtClean="0"/>
              <a:t>		</a:t>
            </a:r>
            <a:r>
              <a:rPr lang="en-US" sz="2400" dirty="0" smtClean="0">
                <a:solidFill>
                  <a:srgbClr val="ED7D31"/>
                </a:solidFill>
              </a:rPr>
              <a:t>Can a new elementary school be located on another site?</a:t>
            </a:r>
          </a:p>
          <a:p>
            <a:pPr lvl="0"/>
            <a:r>
              <a:rPr lang="en-US" sz="2400" dirty="0" smtClean="0">
                <a:solidFill>
                  <a:srgbClr val="ED7D31"/>
                </a:solidFill>
              </a:rPr>
              <a:t>OPTION 9		</a:t>
            </a:r>
            <a:r>
              <a:rPr lang="en-US" sz="2400" dirty="0" smtClean="0"/>
              <a:t>Technically </a:t>
            </a:r>
            <a:r>
              <a:rPr lang="en-US" sz="2400" dirty="0"/>
              <a:t>infeasible due to existing site </a:t>
            </a:r>
            <a:r>
              <a:rPr lang="en-US" sz="2400" dirty="0" smtClean="0"/>
              <a:t>conditions at HS.</a:t>
            </a:r>
          </a:p>
          <a:p>
            <a:pPr lvl="0"/>
            <a:endParaRPr lang="en-US" sz="2400" dirty="0" smtClean="0"/>
          </a:p>
          <a:p>
            <a:pPr lvl="0"/>
            <a:r>
              <a:rPr lang="en-US" sz="2400" dirty="0">
                <a:solidFill>
                  <a:srgbClr val="ED7D31"/>
                </a:solidFill>
              </a:rPr>
              <a:t>OPTION </a:t>
            </a:r>
            <a:r>
              <a:rPr lang="en-US" sz="2400" dirty="0" smtClean="0">
                <a:solidFill>
                  <a:srgbClr val="ED7D31"/>
                </a:solidFill>
              </a:rPr>
              <a:t>10 </a:t>
            </a:r>
            <a:r>
              <a:rPr lang="en-US" sz="2400" dirty="0" smtClean="0"/>
              <a:t>	</a:t>
            </a:r>
            <a:r>
              <a:rPr lang="en-US" sz="2400" dirty="0" smtClean="0">
                <a:solidFill>
                  <a:srgbClr val="ED7D31"/>
                </a:solidFill>
              </a:rPr>
              <a:t>Can the existing High School be repurposed to a K-6 or K-8 					and a new High School be building on another site?</a:t>
            </a:r>
            <a:endParaRPr lang="en-US" sz="2400" dirty="0">
              <a:solidFill>
                <a:srgbClr val="ED7D31"/>
              </a:solidFill>
            </a:endParaRPr>
          </a:p>
          <a:p>
            <a:pPr lvl="0"/>
            <a:endParaRPr lang="en-US" sz="2400" dirty="0" smtClean="0">
              <a:solidFill>
                <a:srgbClr val="ED7D31"/>
              </a:solidFill>
            </a:endParaRPr>
          </a:p>
          <a:p>
            <a:pPr lvl="0"/>
            <a:endParaRPr lang="en-US" sz="1600" u="sng" dirty="0"/>
          </a:p>
        </p:txBody>
      </p:sp>
    </p:spTree>
    <p:extLst>
      <p:ext uri="{BB962C8B-B14F-4D97-AF65-F5344CB8AC3E}">
        <p14:creationId xmlns:p14="http://schemas.microsoft.com/office/powerpoint/2010/main" val="35220086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000244" y="280501"/>
            <a:ext cx="6772781" cy="545318"/>
          </a:xfrm>
          <a:prstGeom prst="rect">
            <a:avLst/>
          </a:prstGeom>
        </p:spPr>
        <p:txBody>
          <a:bodyPr vert="horz" lIns="74749" tIns="37375" rIns="74749" bIns="37375" rtlCol="0" anchor="ctr">
            <a:normAutofit fontScale="25000" lnSpcReduction="20000"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  <a:defRPr/>
            </a:pPr>
            <a:r>
              <a:rPr lang="en-US" altLang="en-US" sz="10377" spc="245" dirty="0" smtClean="0">
                <a:solidFill>
                  <a:schemeClr val="accent2"/>
                </a:solidFill>
              </a:rPr>
              <a:t>OPTION DEVELOPMENT</a:t>
            </a:r>
            <a:endParaRPr lang="en-US" altLang="en-US" sz="1144" spc="245" dirty="0">
              <a:solidFill>
                <a:schemeClr val="accent2"/>
              </a:solidFill>
            </a:endParaRPr>
          </a:p>
        </p:txBody>
      </p:sp>
      <p:sp>
        <p:nvSpPr>
          <p:cNvPr id="6" name="Slide Number Placeholder 2">
            <a:extLst>
              <a:ext uri="{FF2B5EF4-FFF2-40B4-BE49-F238E27FC236}">
                <a16:creationId xmlns:a16="http://schemas.microsoft.com/office/drawing/2014/main" id="{6254CF2F-6F87-491B-8F2F-E84CB06CFD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886405" y="6444192"/>
            <a:ext cx="305595" cy="413808"/>
          </a:xfrm>
        </p:spPr>
        <p:txBody>
          <a:bodyPr/>
          <a:lstStyle/>
          <a:p>
            <a:fld id="{C20DCE7A-150F-4D18-AB70-1BF82DDDFA6D}" type="slidenum">
              <a:rPr lang="en-US" smtClean="0">
                <a:solidFill>
                  <a:srgbClr val="FFFFFF"/>
                </a:solidFill>
              </a:rPr>
              <a:pPr/>
              <a:t>5</a:t>
            </a:fld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8368048" y="982176"/>
            <a:ext cx="3518357" cy="48628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AutoNum type="arabicPeriod"/>
            </a:pPr>
            <a:r>
              <a:rPr lang="en-US" dirty="0" smtClean="0"/>
              <a:t>Limited land to develop due to steep slopes and forested area.</a:t>
            </a:r>
          </a:p>
          <a:p>
            <a:pPr marL="457200" lvl="0" indent="-457200">
              <a:buAutoNum type="arabicPeriod"/>
            </a:pPr>
            <a:r>
              <a:rPr lang="en-US" dirty="0" smtClean="0"/>
              <a:t>Vehicular circulation challenges: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 smtClean="0"/>
              <a:t>Bus and Parent drop-off separation.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 smtClean="0"/>
              <a:t>Traffic congestion during evening events.</a:t>
            </a:r>
          </a:p>
          <a:p>
            <a:pPr marL="742950" lvl="1" indent="-285750">
              <a:buFont typeface="Wingdings" panose="05000000000000000000" pitchFamily="2" charset="2"/>
              <a:buChar char="§"/>
            </a:pPr>
            <a:r>
              <a:rPr lang="en-US" dirty="0" smtClean="0"/>
              <a:t>Poor sight lines from south entrance driveway.</a:t>
            </a:r>
          </a:p>
          <a:p>
            <a:r>
              <a:rPr lang="en-US" dirty="0" smtClean="0"/>
              <a:t>3.     Regulatory Agency Review s </a:t>
            </a:r>
          </a:p>
          <a:p>
            <a:pPr marL="285750" indent="455613">
              <a:buFont typeface="Wingdings" panose="05000000000000000000" pitchFamily="2" charset="2"/>
              <a:buChar char="§"/>
            </a:pPr>
            <a:r>
              <a:rPr lang="en-US" dirty="0" err="1" smtClean="0"/>
              <a:t>Stormwater</a:t>
            </a:r>
            <a:r>
              <a:rPr lang="en-US" dirty="0" smtClean="0"/>
              <a:t> Management</a:t>
            </a:r>
          </a:p>
          <a:p>
            <a:pPr marL="741363" indent="-452438">
              <a:buFont typeface="Wingdings" panose="05000000000000000000" pitchFamily="2" charset="2"/>
              <a:buChar char="§"/>
            </a:pPr>
            <a:r>
              <a:rPr lang="en-US" dirty="0" smtClean="0"/>
              <a:t>Lot coverage</a:t>
            </a:r>
          </a:p>
          <a:p>
            <a:pPr lvl="1"/>
            <a:endParaRPr lang="en-US" dirty="0"/>
          </a:p>
          <a:p>
            <a:pPr marL="0" lvl="1"/>
            <a:r>
              <a:rPr lang="en-US" sz="2000" b="1" dirty="0" smtClean="0"/>
              <a:t>*Eliminates Options 4, 6, 7, 8 and 9 on existing site</a:t>
            </a:r>
            <a:endParaRPr lang="en-US" sz="2000" b="1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136" r="9743"/>
          <a:stretch/>
        </p:blipFill>
        <p:spPr>
          <a:xfrm>
            <a:off x="0" y="0"/>
            <a:ext cx="79248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1939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1" r="9507" b="864"/>
          <a:stretch/>
        </p:blipFill>
        <p:spPr>
          <a:xfrm>
            <a:off x="0" y="0"/>
            <a:ext cx="7967134" cy="6858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5211910" y="280501"/>
            <a:ext cx="6772781" cy="545318"/>
          </a:xfrm>
          <a:prstGeom prst="rect">
            <a:avLst/>
          </a:prstGeom>
        </p:spPr>
        <p:txBody>
          <a:bodyPr vert="horz" lIns="74749" tIns="37375" rIns="74749" bIns="37375" rtlCol="0" anchor="ctr">
            <a:normAutofit fontScale="25000" lnSpcReduction="20000"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  <a:defRPr/>
            </a:pPr>
            <a:r>
              <a:rPr lang="en-US" altLang="en-US" sz="10377" spc="245" dirty="0" smtClean="0">
                <a:solidFill>
                  <a:schemeClr val="accent2"/>
                </a:solidFill>
              </a:rPr>
              <a:t>OPTION DEVELOPMENT</a:t>
            </a:r>
            <a:endParaRPr lang="en-US" altLang="en-US" sz="1144" spc="245" dirty="0">
              <a:solidFill>
                <a:schemeClr val="accent2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610777" y="978652"/>
            <a:ext cx="3189796" cy="40010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dirty="0" smtClean="0"/>
              <a:t>OPTION 4</a:t>
            </a:r>
          </a:p>
          <a:p>
            <a:pPr lvl="0"/>
            <a:r>
              <a:rPr lang="en-US" u="sng" dirty="0" smtClean="0"/>
              <a:t>Gymnasium &amp; DAO addition:</a:t>
            </a:r>
          </a:p>
          <a:p>
            <a:pPr lvl="0"/>
            <a:endParaRPr lang="en-US" u="sng" dirty="0" smtClean="0"/>
          </a:p>
          <a:p>
            <a:pPr marL="457200" lvl="0" indent="-457200">
              <a:buAutoNum type="arabicPeriod"/>
            </a:pPr>
            <a:r>
              <a:rPr lang="en-US" sz="2000" dirty="0" smtClean="0"/>
              <a:t>Decreases existing parking by 59 spaces.</a:t>
            </a:r>
          </a:p>
          <a:p>
            <a:pPr marL="457200" lvl="0" indent="-457200">
              <a:buAutoNum type="arabicPeriod"/>
            </a:pPr>
            <a:endParaRPr lang="en-US" sz="2000" dirty="0" smtClean="0"/>
          </a:p>
          <a:p>
            <a:pPr marL="457200" lvl="0" indent="-457200">
              <a:buAutoNum type="arabicPeriod"/>
            </a:pPr>
            <a:r>
              <a:rPr lang="en-US" sz="2000" dirty="0" smtClean="0"/>
              <a:t>Eliminates bus drop-off zone.</a:t>
            </a:r>
          </a:p>
          <a:p>
            <a:pPr marL="457200" lvl="0" indent="-457200">
              <a:buAutoNum type="arabicPeriod"/>
            </a:pPr>
            <a:endParaRPr lang="en-US" sz="2000" dirty="0" smtClean="0"/>
          </a:p>
          <a:p>
            <a:pPr marL="457200" lvl="0" indent="-457200">
              <a:buAutoNum type="arabicPeriod"/>
            </a:pPr>
            <a:r>
              <a:rPr lang="en-US" sz="2000" dirty="0" smtClean="0"/>
              <a:t>Increases use of existing south driveway and Stadium parking.</a:t>
            </a:r>
          </a:p>
          <a:p>
            <a:pPr marL="457200" lvl="0" indent="-457200">
              <a:buAutoNum type="arabicPeriod"/>
            </a:pP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370882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17" r="9764" b="864"/>
          <a:stretch/>
        </p:blipFill>
        <p:spPr>
          <a:xfrm>
            <a:off x="0" y="0"/>
            <a:ext cx="7933267" cy="6858000"/>
          </a:xfrm>
          <a:prstGeom prst="rect">
            <a:avLst/>
          </a:prstGeom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5211910" y="280501"/>
            <a:ext cx="6772781" cy="545318"/>
          </a:xfrm>
          <a:prstGeom prst="rect">
            <a:avLst/>
          </a:prstGeom>
        </p:spPr>
        <p:txBody>
          <a:bodyPr vert="horz" lIns="74749" tIns="37375" rIns="74749" bIns="37375" rtlCol="0" anchor="ctr">
            <a:normAutofit fontScale="25000" lnSpcReduction="20000"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  <a:defRPr/>
            </a:pPr>
            <a:r>
              <a:rPr lang="en-US" altLang="en-US" sz="10377" spc="245" dirty="0" smtClean="0">
                <a:solidFill>
                  <a:schemeClr val="accent2"/>
                </a:solidFill>
              </a:rPr>
              <a:t>OPTION DEVELOPMENT</a:t>
            </a:r>
            <a:endParaRPr lang="en-US" altLang="en-US" sz="1144" spc="245" dirty="0">
              <a:solidFill>
                <a:schemeClr val="accent2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364081" y="959402"/>
            <a:ext cx="3620610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dirty="0" smtClean="0"/>
              <a:t>OPTION 6</a:t>
            </a:r>
          </a:p>
          <a:p>
            <a:pPr lvl="0"/>
            <a:r>
              <a:rPr lang="en-US" u="sng" dirty="0" smtClean="0"/>
              <a:t>Admin, Gymnasium &amp; DAO addition:</a:t>
            </a:r>
          </a:p>
          <a:p>
            <a:pPr lvl="0"/>
            <a:endParaRPr lang="en-US" u="sng" dirty="0" smtClean="0"/>
          </a:p>
          <a:p>
            <a:pPr marL="457200" lvl="0" indent="-457200">
              <a:buAutoNum type="arabicPeriod"/>
            </a:pPr>
            <a:r>
              <a:rPr lang="en-US" sz="2000" dirty="0" smtClean="0"/>
              <a:t>Decreases existing parking by 59 spaces.</a:t>
            </a:r>
          </a:p>
          <a:p>
            <a:pPr marL="457200" lvl="0" indent="-457200">
              <a:buAutoNum type="arabicPeriod"/>
            </a:pPr>
            <a:endParaRPr lang="en-US" sz="2000" dirty="0" smtClean="0"/>
          </a:p>
          <a:p>
            <a:pPr marL="457200" lvl="0" indent="-457200">
              <a:buAutoNum type="arabicPeriod"/>
            </a:pPr>
            <a:r>
              <a:rPr lang="en-US" sz="2000" dirty="0" smtClean="0"/>
              <a:t>Eliminates bus drop-off zone.</a:t>
            </a:r>
          </a:p>
          <a:p>
            <a:pPr marL="457200" lvl="0" indent="-457200">
              <a:buAutoNum type="arabicPeriod"/>
            </a:pPr>
            <a:endParaRPr lang="en-US" sz="2000" dirty="0" smtClean="0"/>
          </a:p>
          <a:p>
            <a:pPr marL="457200" lvl="0" indent="-457200">
              <a:buAutoNum type="arabicPeriod"/>
            </a:pPr>
            <a:r>
              <a:rPr lang="en-US" sz="2000" dirty="0" smtClean="0"/>
              <a:t>Increases use of existing south driveway and Stadium parking.</a:t>
            </a:r>
          </a:p>
          <a:p>
            <a:pPr marL="457200" lvl="0" indent="-457200">
              <a:buAutoNum type="arabicPeriod"/>
            </a:pPr>
            <a:endParaRPr lang="en-US" sz="2000" dirty="0" smtClean="0"/>
          </a:p>
          <a:p>
            <a:pPr marL="457200" lvl="0" indent="-457200">
              <a:buAutoNum type="arabicPeriod"/>
            </a:pPr>
            <a:r>
              <a:rPr lang="en-US" sz="2000" dirty="0" smtClean="0"/>
              <a:t>Organization of Admin layout not ideal for school operation (dead end corridor).</a:t>
            </a:r>
          </a:p>
          <a:p>
            <a:pPr marL="457200" lvl="0" indent="-457200">
              <a:buAutoNum type="arabicPeriod"/>
            </a:pP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157770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48" r="9533" b="988"/>
          <a:stretch/>
        </p:blipFill>
        <p:spPr>
          <a:xfrm>
            <a:off x="0" y="0"/>
            <a:ext cx="7992533" cy="6858000"/>
          </a:xfrm>
          <a:prstGeom prst="rect">
            <a:avLst/>
          </a:prstGeom>
        </p:spPr>
      </p:pic>
      <p:sp>
        <p:nvSpPr>
          <p:cNvPr id="4" name="Title 1"/>
          <p:cNvSpPr txBox="1">
            <a:spLocks/>
          </p:cNvSpPr>
          <p:nvPr/>
        </p:nvSpPr>
        <p:spPr>
          <a:xfrm>
            <a:off x="5211910" y="280501"/>
            <a:ext cx="6772781" cy="545318"/>
          </a:xfrm>
          <a:prstGeom prst="rect">
            <a:avLst/>
          </a:prstGeom>
        </p:spPr>
        <p:txBody>
          <a:bodyPr vert="horz" lIns="74749" tIns="37375" rIns="74749" bIns="37375" rtlCol="0" anchor="ctr">
            <a:normAutofit fontScale="25000" lnSpcReduction="20000"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  <a:defRPr/>
            </a:pPr>
            <a:r>
              <a:rPr lang="en-US" altLang="en-US" sz="10377" spc="245" dirty="0" smtClean="0">
                <a:solidFill>
                  <a:schemeClr val="accent2"/>
                </a:solidFill>
              </a:rPr>
              <a:t>OPTION DEVELOPMENT</a:t>
            </a:r>
            <a:endParaRPr lang="en-US" altLang="en-US" sz="1144" spc="245" dirty="0">
              <a:solidFill>
                <a:schemeClr val="accent2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364081" y="959402"/>
            <a:ext cx="3620610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dirty="0" smtClean="0"/>
              <a:t>OPTION 7</a:t>
            </a:r>
          </a:p>
          <a:p>
            <a:pPr lvl="0"/>
            <a:r>
              <a:rPr lang="en-US" u="sng" dirty="0" smtClean="0"/>
              <a:t>Elementary School addition:</a:t>
            </a:r>
          </a:p>
          <a:p>
            <a:pPr lvl="0"/>
            <a:endParaRPr lang="en-US" u="sng" dirty="0" smtClean="0"/>
          </a:p>
          <a:p>
            <a:pPr marL="457200" lvl="0" indent="-457200">
              <a:buAutoNum type="arabicPeriod"/>
            </a:pPr>
            <a:r>
              <a:rPr lang="en-US" sz="2000" dirty="0" smtClean="0"/>
              <a:t>Eliminates all of existing spaces in north parking lot which will result in parking being remote from main entrance.</a:t>
            </a:r>
          </a:p>
          <a:p>
            <a:pPr marL="457200" lvl="0" indent="-457200">
              <a:buAutoNum type="arabicPeriod"/>
            </a:pPr>
            <a:endParaRPr lang="en-US" sz="2000" dirty="0" smtClean="0"/>
          </a:p>
          <a:p>
            <a:pPr marL="457200" lvl="0" indent="-457200">
              <a:buAutoNum type="arabicPeriod"/>
            </a:pPr>
            <a:r>
              <a:rPr lang="en-US" sz="2000" dirty="0" smtClean="0"/>
              <a:t>Eliminates bus drop-off zone adjacent to main entrance.</a:t>
            </a:r>
          </a:p>
          <a:p>
            <a:pPr marL="457200" lvl="0" indent="-457200">
              <a:buAutoNum type="arabicPeriod"/>
            </a:pPr>
            <a:endParaRPr lang="en-US" sz="2000" dirty="0" smtClean="0"/>
          </a:p>
          <a:p>
            <a:pPr marL="457200" lvl="0" indent="-457200">
              <a:buAutoNum type="arabicPeriod"/>
            </a:pPr>
            <a:r>
              <a:rPr lang="en-US" sz="2000" dirty="0" smtClean="0"/>
              <a:t>Increases use of existing south driveway and Stadium parking.</a:t>
            </a:r>
          </a:p>
          <a:p>
            <a:pPr marL="457200" lvl="0" indent="-457200">
              <a:buAutoNum type="arabicPeriod"/>
            </a:pPr>
            <a:endParaRPr lang="en-US" sz="2000" dirty="0" smtClean="0"/>
          </a:p>
          <a:p>
            <a:pPr marL="457200" lvl="0" indent="-457200">
              <a:buAutoNum type="arabicPeriod"/>
            </a:pPr>
            <a:endParaRPr lang="en-US" sz="2000" dirty="0" smtClean="0"/>
          </a:p>
          <a:p>
            <a:pPr marL="457200" lvl="0" indent="-457200">
              <a:buAutoNum type="arabicPeriod"/>
            </a:pP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59988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5211910" y="280501"/>
            <a:ext cx="6772781" cy="545318"/>
          </a:xfrm>
          <a:prstGeom prst="rect">
            <a:avLst/>
          </a:prstGeom>
        </p:spPr>
        <p:txBody>
          <a:bodyPr vert="horz" lIns="74749" tIns="37375" rIns="74749" bIns="37375" rtlCol="0" anchor="ctr">
            <a:normAutofit fontScale="25000" lnSpcReduction="20000"/>
          </a:bodyPr>
          <a:lstStyle>
            <a:lvl1pPr algn="l" defTabSz="914418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600" kern="1200" spc="0" baseline="0">
                <a:solidFill>
                  <a:schemeClr val="tx1"/>
                </a:solidFill>
                <a:latin typeface="+mn-lt"/>
                <a:ea typeface="+mj-ea"/>
                <a:cs typeface="+mj-cs"/>
              </a:defRPr>
            </a:lvl1pPr>
          </a:lstStyle>
          <a:p>
            <a:pPr algn="r">
              <a:lnSpc>
                <a:spcPct val="120000"/>
              </a:lnSpc>
              <a:defRPr/>
            </a:pPr>
            <a:r>
              <a:rPr lang="en-US" altLang="en-US" sz="10377" spc="245" dirty="0" smtClean="0">
                <a:solidFill>
                  <a:schemeClr val="accent2"/>
                </a:solidFill>
              </a:rPr>
              <a:t>OPTION DEVELOPMENT</a:t>
            </a:r>
            <a:endParaRPr lang="en-US" altLang="en-US" sz="1144" spc="245" dirty="0">
              <a:solidFill>
                <a:schemeClr val="accent2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8364081" y="959402"/>
            <a:ext cx="3620610" cy="46166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dirty="0" smtClean="0"/>
              <a:t>OPTION 8</a:t>
            </a:r>
          </a:p>
          <a:p>
            <a:pPr lvl="0"/>
            <a:r>
              <a:rPr lang="en-US" u="sng" dirty="0" smtClean="0"/>
              <a:t>New K-6:</a:t>
            </a:r>
          </a:p>
          <a:p>
            <a:pPr lvl="0"/>
            <a:endParaRPr lang="en-US" u="sng" dirty="0" smtClean="0"/>
          </a:p>
          <a:p>
            <a:pPr marL="457200" lvl="0" indent="-457200">
              <a:buAutoNum type="arabicPeriod"/>
            </a:pPr>
            <a:r>
              <a:rPr lang="en-US" sz="2000" dirty="0" smtClean="0"/>
              <a:t>Requires new school to be 3 floors.</a:t>
            </a:r>
          </a:p>
          <a:p>
            <a:pPr marL="457200" lvl="0" indent="-457200">
              <a:buAutoNum type="arabicPeriod"/>
            </a:pPr>
            <a:endParaRPr lang="en-US" sz="2000" dirty="0" smtClean="0"/>
          </a:p>
          <a:p>
            <a:pPr marL="457200" lvl="0" indent="-457200">
              <a:buAutoNum type="arabicPeriod"/>
            </a:pPr>
            <a:r>
              <a:rPr lang="en-US" sz="2000" dirty="0" smtClean="0"/>
              <a:t>Increases use of existing south driveway and Stadium parking.</a:t>
            </a:r>
          </a:p>
          <a:p>
            <a:pPr marL="457200" lvl="0" indent="-457200">
              <a:buAutoNum type="arabicPeriod"/>
            </a:pPr>
            <a:endParaRPr lang="en-US" sz="2000" dirty="0" smtClean="0"/>
          </a:p>
          <a:p>
            <a:pPr marL="457200" lvl="0" indent="-457200">
              <a:buAutoNum type="arabicPeriod"/>
            </a:pPr>
            <a:r>
              <a:rPr lang="en-US" sz="2000" dirty="0" smtClean="0"/>
              <a:t>Loss of practice field.</a:t>
            </a:r>
          </a:p>
          <a:p>
            <a:pPr marL="457200" lvl="0" indent="-457200">
              <a:buAutoNum type="arabicPeriod"/>
            </a:pPr>
            <a:endParaRPr lang="en-US" sz="2000" dirty="0"/>
          </a:p>
          <a:p>
            <a:pPr marL="457200" lvl="0" indent="-457200">
              <a:buAutoNum type="arabicPeriod"/>
            </a:pPr>
            <a:r>
              <a:rPr lang="en-US" sz="2000" dirty="0" smtClean="0"/>
              <a:t>No space for emergency vehicular access.</a:t>
            </a:r>
          </a:p>
          <a:p>
            <a:pPr marL="457200" lvl="0" indent="-457200">
              <a:buAutoNum type="arabicPeriod"/>
            </a:pPr>
            <a:endParaRPr lang="en-US" sz="2000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937" r="10022" b="1112"/>
          <a:stretch/>
        </p:blipFill>
        <p:spPr>
          <a:xfrm>
            <a:off x="-1" y="0"/>
            <a:ext cx="793678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9769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Click="0">
        <p:fade/>
      </p:transition>
    </mc:Choice>
    <mc:Fallback xmlns="">
      <p:transition spd="med" advClick="0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2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">
      <a:maj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5535</TotalTime>
  <Words>2179</Words>
  <Application>Microsoft Office PowerPoint</Application>
  <PresentationFormat>Widescreen</PresentationFormat>
  <Paragraphs>395</Paragraphs>
  <Slides>43</Slides>
  <Notes>4</Notes>
  <HiddenSlides>1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43</vt:i4>
      </vt:variant>
    </vt:vector>
  </HeadingPairs>
  <TitlesOfParts>
    <vt:vector size="49" baseType="lpstr">
      <vt:lpstr>Arial</vt:lpstr>
      <vt:lpstr>Calibri</vt:lpstr>
      <vt:lpstr>Calibri Light</vt:lpstr>
      <vt:lpstr>Wingdings</vt:lpstr>
      <vt:lpstr>Office Theme</vt:lpstr>
      <vt:lpstr>1_Office Theme</vt:lpstr>
      <vt:lpstr>KARNS CITY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  OPTION REVIEW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3  COST ESTIMATE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4  PHASING</vt:lpstr>
      <vt:lpstr>PowerPoint Presentation</vt:lpstr>
      <vt:lpstr>5  NEXT STEPS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Alexander Oleksa</dc:creator>
  <cp:lastModifiedBy>Eric Ritzert</cp:lastModifiedBy>
  <cp:revision>349</cp:revision>
  <cp:lastPrinted>2020-06-02T16:42:46Z</cp:lastPrinted>
  <dcterms:created xsi:type="dcterms:W3CDTF">2019-10-16T15:27:06Z</dcterms:created>
  <dcterms:modified xsi:type="dcterms:W3CDTF">2020-06-02T17:36:14Z</dcterms:modified>
</cp:coreProperties>
</file>